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sldIdLst>
    <p:sldId id="305" r:id="rId2"/>
    <p:sldId id="259" r:id="rId3"/>
    <p:sldId id="336" r:id="rId4"/>
    <p:sldId id="261" r:id="rId5"/>
    <p:sldId id="309" r:id="rId6"/>
    <p:sldId id="329" r:id="rId7"/>
    <p:sldId id="308" r:id="rId8"/>
    <p:sldId id="333" r:id="rId9"/>
    <p:sldId id="330" r:id="rId10"/>
    <p:sldId id="337" r:id="rId11"/>
    <p:sldId id="331" r:id="rId12"/>
    <p:sldId id="332" r:id="rId13"/>
    <p:sldId id="339" r:id="rId14"/>
    <p:sldId id="338" r:id="rId15"/>
    <p:sldId id="311" r:id="rId16"/>
    <p:sldId id="328" r:id="rId17"/>
    <p:sldId id="334" r:id="rId18"/>
    <p:sldId id="312" r:id="rId19"/>
    <p:sldId id="335" r:id="rId20"/>
    <p:sldId id="313" r:id="rId21"/>
    <p:sldId id="327" r:id="rId22"/>
    <p:sldId id="314" r:id="rId23"/>
  </p:sldIdLst>
  <p:sldSz cx="9144000" cy="6858000" type="screen4x3"/>
  <p:notesSz cx="6934200" cy="9220200"/>
  <p:embeddedFontLst>
    <p:embeddedFont>
      <p:font typeface="Verdana" panose="020B0604030504040204" pitchFamily="34" charset="0"/>
      <p:regular r:id="rId24"/>
      <p:bold r:id="rId25"/>
      <p:italic r:id="rId26"/>
      <p:boldItalic r:id="rId27"/>
    </p:embeddedFont>
    <p:embeddedFont>
      <p:font typeface="Webdings" panose="05030102010509060703" pitchFamily="18" charset="2"/>
      <p:regular r:id="rId28"/>
    </p:embeddedFont>
  </p:embeddedFont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1488">
          <p15:clr>
            <a:srgbClr val="A4A3A4"/>
          </p15:clr>
        </p15:guide>
        <p15:guide id="2" pos="158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008000"/>
    <a:srgbClr val="3333FF"/>
    <a:srgbClr val="CA0C00"/>
    <a:srgbClr val="000066"/>
    <a:srgbClr val="800000"/>
    <a:srgbClr val="B529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217" autoAdjust="0"/>
    <p:restoredTop sz="94660"/>
  </p:normalViewPr>
  <p:slideViewPr>
    <p:cSldViewPr>
      <p:cViewPr varScale="1">
        <p:scale>
          <a:sx n="86" d="100"/>
          <a:sy n="86" d="100"/>
        </p:scale>
        <p:origin x="1314" y="90"/>
      </p:cViewPr>
      <p:guideLst>
        <p:guide orient="horz" pos="1488"/>
        <p:guide pos="1584"/>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3.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2.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fntdata"/><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5.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4.fntdata"/><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3510613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52081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10690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93916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247839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519368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42211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41418417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13478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859080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6156175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1" descr="review_bkgrnd_new">
            <a:extLst>
              <a:ext uri="{FF2B5EF4-FFF2-40B4-BE49-F238E27FC236}">
                <a16:creationId xmlns:a16="http://schemas.microsoft.com/office/drawing/2014/main" id="{35DCC6E4-AFAC-452E-91E4-CFB18C98CEB6}"/>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40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12" descr="MARKET_TECH_new">
            <a:extLst>
              <a:ext uri="{FF2B5EF4-FFF2-40B4-BE49-F238E27FC236}">
                <a16:creationId xmlns:a16="http://schemas.microsoft.com/office/drawing/2014/main" id="{C3C8669F-E0DF-46E4-A93B-3B823C4E014F}"/>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2171700" y="1063625"/>
            <a:ext cx="2451100"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https://www.youtube.com/watch?v=HAr0n6opqXs" TargetMode="External"/><Relationship Id="rId2" Type="http://schemas.openxmlformats.org/officeDocument/2006/relationships/slideLayout" Target="../slideLayouts/slideLayout2.xml"/><Relationship Id="rId1" Type="http://schemas.openxmlformats.org/officeDocument/2006/relationships/video" Target="https://www.youtube.com/embed/uNL_otzWp2A?feature=oembed" TargetMode="External"/><Relationship Id="rId4" Type="http://schemas.openxmlformats.org/officeDocument/2006/relationships/image" Target="../media/image7.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hyperlink" Target="https://www.youtube.com/watch?v=QnLGRlKFZGU" TargetMode="External"/><Relationship Id="rId2" Type="http://schemas.openxmlformats.org/officeDocument/2006/relationships/slideLayout" Target="../slideLayouts/slideLayout2.xml"/><Relationship Id="rId1" Type="http://schemas.openxmlformats.org/officeDocument/2006/relationships/video" Target="https://www.youtube.com/embed/QnLGRlKFZGU?start=5" TargetMode="Externa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hyperlink" Target="http://www.youtube.com/watch?v=QnLGRlKFZGU" TargetMode="Externa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youtu.be/xUA2EzzWAC4" TargetMode="External"/><Relationship Id="rId2" Type="http://schemas.openxmlformats.org/officeDocument/2006/relationships/slideLayout" Target="../slideLayouts/slideLayout2.xml"/><Relationship Id="rId1" Type="http://schemas.openxmlformats.org/officeDocument/2006/relationships/video" Target="https://www.youtube.com/embed/xUA2EzzWAC4?rel=0&amp;start=34" TargetMode="Externa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9">
            <a:extLst>
              <a:ext uri="{FF2B5EF4-FFF2-40B4-BE49-F238E27FC236}">
                <a16:creationId xmlns:a16="http://schemas.microsoft.com/office/drawing/2014/main" id="{14BA4B10-93FE-4EDD-B5D8-302EE79CB3C1}"/>
              </a:ext>
            </a:extLst>
          </p:cNvPr>
          <p:cNvSpPr>
            <a:spLocks noGrp="1" noChangeArrowheads="1"/>
          </p:cNvSpPr>
          <p:nvPr>
            <p:ph type="ctrTitle"/>
          </p:nvPr>
        </p:nvSpPr>
        <p:spPr bwMode="auto">
          <a:xfrm>
            <a:off x="2514600" y="1066800"/>
            <a:ext cx="6477000" cy="990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US" altLang="ja-JP" sz="2400" b="1">
                <a:solidFill>
                  <a:srgbClr val="000066"/>
                </a:solidFill>
                <a:latin typeface="Verdana" panose="020B0604030504040204" pitchFamily="34" charset="0"/>
                <a:ea typeface="ＭＳ Ｐゴシック" panose="020B0600070205080204" pitchFamily="34" charset="-128"/>
              </a:rPr>
              <a:t>What Is Selling?</a:t>
            </a:r>
            <a:endParaRPr lang="en-US" altLang="en-US" sz="2400" b="1">
              <a:solidFill>
                <a:srgbClr val="000066"/>
              </a:solidFill>
              <a:latin typeface="Verdana" panose="020B0604030504040204" pitchFamily="34" charset="0"/>
              <a:ea typeface="ＭＳ Ｐゴシック" panose="020B0600070205080204" pitchFamily="34" charset="-128"/>
            </a:endParaRPr>
          </a:p>
        </p:txBody>
      </p:sp>
      <p:pic>
        <p:nvPicPr>
          <p:cNvPr id="57374" name="Picture 30" descr="C13">
            <a:extLst>
              <a:ext uri="{FF2B5EF4-FFF2-40B4-BE49-F238E27FC236}">
                <a16:creationId xmlns:a16="http://schemas.microsoft.com/office/drawing/2014/main" id="{CBA0A55D-A918-4986-A4F8-DA19D6A9FF7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7347" name="Rectangle 3">
            <a:extLst>
              <a:ext uri="{FF2B5EF4-FFF2-40B4-BE49-F238E27FC236}">
                <a16:creationId xmlns:a16="http://schemas.microsoft.com/office/drawing/2014/main" id="{4DC6912B-02BE-47E3-94A8-B2320323EC5C}"/>
              </a:ext>
            </a:extLst>
          </p:cNvPr>
          <p:cNvSpPr>
            <a:spLocks noChangeArrowheads="1"/>
          </p:cNvSpPr>
          <p:nvPr/>
        </p:nvSpPr>
        <p:spPr bwMode="auto">
          <a:xfrm rot="10800000">
            <a:off x="0" y="-76200"/>
            <a:ext cx="9144000" cy="6096000"/>
          </a:xfrm>
          <a:prstGeom prst="rect">
            <a:avLst/>
          </a:prstGeom>
          <a:gradFill rotWithShape="1">
            <a:gsLst>
              <a:gs pos="0">
                <a:srgbClr val="000066">
                  <a:alpha val="0"/>
                </a:srgbClr>
              </a:gs>
              <a:gs pos="100000">
                <a:srgbClr val="00002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57348" name="Rectangle 4">
            <a:extLst>
              <a:ext uri="{FF2B5EF4-FFF2-40B4-BE49-F238E27FC236}">
                <a16:creationId xmlns:a16="http://schemas.microsoft.com/office/drawing/2014/main" id="{239B78C3-7DD2-4509-B0D0-34445F86EA4B}"/>
              </a:ext>
            </a:extLst>
          </p:cNvPr>
          <p:cNvSpPr>
            <a:spLocks noChangeArrowheads="1"/>
          </p:cNvSpPr>
          <p:nvPr/>
        </p:nvSpPr>
        <p:spPr bwMode="auto">
          <a:xfrm>
            <a:off x="685800" y="990600"/>
            <a:ext cx="7772400" cy="1219200"/>
          </a:xfrm>
          <a:prstGeom prst="rect">
            <a:avLst/>
          </a:prstGeom>
          <a:noFill/>
          <a:ln>
            <a:noFill/>
          </a:ln>
          <a:effectLst>
            <a:outerShdw dist="53882" dir="2700000" algn="ctr" rotWithShape="0">
              <a:schemeClr val="tx1">
                <a:alpha val="50000"/>
              </a:scheme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a:solidFill>
                  <a:schemeClr val="bg1"/>
                </a:solidFill>
                <a:latin typeface="Verdana" panose="020B0604030504040204" pitchFamily="34" charset="0"/>
              </a:rPr>
              <a:t>Chapter 13</a:t>
            </a:r>
            <a:br>
              <a:rPr lang="en-US" altLang="en-US" sz="2800" b="1">
                <a:solidFill>
                  <a:schemeClr val="bg1"/>
                </a:solidFill>
                <a:latin typeface="Verdana" panose="020B0604030504040204" pitchFamily="34" charset="0"/>
              </a:rPr>
            </a:br>
            <a:r>
              <a:rPr lang="en-US" altLang="en-US" sz="2800" b="1">
                <a:solidFill>
                  <a:schemeClr val="bg1"/>
                </a:solidFill>
                <a:latin typeface="Verdana" panose="020B0604030504040204" pitchFamily="34" charset="0"/>
              </a:rPr>
              <a:t> </a:t>
            </a:r>
            <a:r>
              <a:rPr lang="en-US" altLang="ja-JP" sz="3600" b="1">
                <a:solidFill>
                  <a:schemeClr val="bg1"/>
                </a:solidFill>
                <a:latin typeface="Verdana" panose="020B0604030504040204" pitchFamily="34" charset="0"/>
                <a:ea typeface="ＭＳ Ｐゴシック" panose="020B0600070205080204" pitchFamily="34" charset="-128"/>
              </a:rPr>
              <a:t>Initiating the Sale </a:t>
            </a:r>
            <a:endParaRPr lang="en-US" altLang="en-US" sz="3600" b="1">
              <a:solidFill>
                <a:schemeClr val="bg1"/>
              </a:solidFill>
              <a:latin typeface="Verdana" panose="020B0604030504040204" pitchFamily="34" charset="0"/>
            </a:endParaRPr>
          </a:p>
        </p:txBody>
      </p:sp>
      <p:sp>
        <p:nvSpPr>
          <p:cNvPr id="57349" name="Rectangle 5">
            <a:extLst>
              <a:ext uri="{FF2B5EF4-FFF2-40B4-BE49-F238E27FC236}">
                <a16:creationId xmlns:a16="http://schemas.microsoft.com/office/drawing/2014/main" id="{552ED8EB-36C1-4A0E-9BBF-448472ACFD57}"/>
              </a:ext>
            </a:extLst>
          </p:cNvPr>
          <p:cNvSpPr>
            <a:spLocks noChangeArrowheads="1"/>
          </p:cNvSpPr>
          <p:nvPr/>
        </p:nvSpPr>
        <p:spPr bwMode="auto">
          <a:xfrm>
            <a:off x="685800" y="2667000"/>
            <a:ext cx="7772400" cy="1981200"/>
          </a:xfrm>
          <a:prstGeom prst="rect">
            <a:avLst/>
          </a:prstGeom>
          <a:noFill/>
          <a:ln>
            <a:noFill/>
          </a:ln>
          <a:effectLst>
            <a:outerShdw dist="35921" dir="2700000" algn="ctr" rotWithShape="0">
              <a:schemeClr val="tx1">
                <a:alpha val="50000"/>
              </a:scheme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anose="020B0604020202020204" pitchFamily="34" charset="0"/>
              </a:defRPr>
            </a:lvl1pPr>
            <a:lvl2pPr marL="342900" indent="-22860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lvl="1" eaLnBrk="1" hangingPunct="1">
              <a:lnSpc>
                <a:spcPct val="80000"/>
              </a:lnSpc>
              <a:spcBef>
                <a:spcPct val="20000"/>
              </a:spcBef>
              <a:spcAft>
                <a:spcPct val="40000"/>
              </a:spcAft>
              <a:buFontTx/>
              <a:buChar char="•"/>
            </a:pPr>
            <a:r>
              <a:rPr lang="en-US" altLang="ja-JP" sz="2000" b="1">
                <a:solidFill>
                  <a:schemeClr val="bg1"/>
                </a:solidFill>
                <a:latin typeface="Verdana" panose="020B0604030504040204" pitchFamily="34" charset="0"/>
                <a:ea typeface="ＭＳ Ｐゴシック" panose="020B0600070205080204" pitchFamily="34" charset="-128"/>
              </a:rPr>
              <a:t>Section 13.1  The Sales Process</a:t>
            </a:r>
          </a:p>
          <a:p>
            <a:pPr lvl="1" eaLnBrk="1" hangingPunct="1">
              <a:lnSpc>
                <a:spcPct val="80000"/>
              </a:lnSpc>
              <a:spcBef>
                <a:spcPct val="20000"/>
              </a:spcBef>
              <a:spcAft>
                <a:spcPct val="40000"/>
              </a:spcAft>
              <a:buFontTx/>
              <a:buChar char="•"/>
            </a:pPr>
            <a:r>
              <a:rPr lang="en-US" altLang="ja-JP" sz="2000" b="1">
                <a:solidFill>
                  <a:schemeClr val="bg1"/>
                </a:solidFill>
                <a:latin typeface="Verdana" panose="020B0604030504040204" pitchFamily="34" charset="0"/>
                <a:ea typeface="ＭＳ Ｐゴシック" panose="020B0600070205080204" pitchFamily="34" charset="-128"/>
              </a:rPr>
              <a:t>Section 13.2  Determining Needs in Sales </a:t>
            </a:r>
            <a:endParaRPr lang="en-US" altLang="en-US" sz="2000" b="1">
              <a:solidFill>
                <a:schemeClr val="bg1"/>
              </a:solidFill>
              <a:latin typeface="Verdana" panose="020B0604030504040204" pitchFamily="34" charset="0"/>
              <a:cs typeface="Times New Roman" panose="02020603050405020304" pitchFamily="18" charset="0"/>
            </a:endParaRPr>
          </a:p>
        </p:txBody>
      </p:sp>
    </p:spTree>
    <p:custDataLst>
      <p:tags r:id="rId1"/>
    </p:custDataLst>
  </p:cSld>
  <p:clrMapOvr>
    <a:masterClrMapping/>
  </p:clrMapOvr>
  <p:transition advTm="10000"/>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grpId="0" nodeType="afterEffect">
                                  <p:stCondLst>
                                    <p:cond delay="0"/>
                                  </p:stCondLst>
                                  <p:childTnLst>
                                    <p:set>
                                      <p:cBhvr>
                                        <p:cTn id="6" dur="1" fill="hold">
                                          <p:stCondLst>
                                            <p:cond delay="0"/>
                                          </p:stCondLst>
                                        </p:cTn>
                                        <p:tgtEl>
                                          <p:spTgt spid="57347"/>
                                        </p:tgtEl>
                                        <p:attrNameLst>
                                          <p:attrName>style.visibility</p:attrName>
                                        </p:attrNameLst>
                                      </p:cBhvr>
                                      <p:to>
                                        <p:strVal val="visible"/>
                                      </p:to>
                                    </p:set>
                                    <p:anim calcmode="lin" valueType="num">
                                      <p:cBhvr additive="base">
                                        <p:cTn id="7" dur="500" fill="hold"/>
                                        <p:tgtEl>
                                          <p:spTgt spid="57347"/>
                                        </p:tgtEl>
                                        <p:attrNameLst>
                                          <p:attrName>ppt_x</p:attrName>
                                        </p:attrNameLst>
                                      </p:cBhvr>
                                      <p:tavLst>
                                        <p:tav tm="0">
                                          <p:val>
                                            <p:strVal val="#ppt_x"/>
                                          </p:val>
                                        </p:tav>
                                        <p:tav tm="100000">
                                          <p:val>
                                            <p:strVal val="#ppt_x"/>
                                          </p:val>
                                        </p:tav>
                                      </p:tavLst>
                                    </p:anim>
                                    <p:anim calcmode="lin" valueType="num">
                                      <p:cBhvr additive="base">
                                        <p:cTn id="8" dur="500" fill="hold"/>
                                        <p:tgtEl>
                                          <p:spTgt spid="57347"/>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500"/>
                            </p:stCondLst>
                            <p:childTnLst>
                              <p:par>
                                <p:cTn id="10" presetID="22" presetClass="entr" presetSubtype="1" fill="hold" grpId="0" nodeType="afterEffect">
                                  <p:stCondLst>
                                    <p:cond delay="500"/>
                                  </p:stCondLst>
                                  <p:childTnLst>
                                    <p:set>
                                      <p:cBhvr>
                                        <p:cTn id="11" dur="1" fill="hold">
                                          <p:stCondLst>
                                            <p:cond delay="0"/>
                                          </p:stCondLst>
                                        </p:cTn>
                                        <p:tgtEl>
                                          <p:spTgt spid="57348"/>
                                        </p:tgtEl>
                                        <p:attrNameLst>
                                          <p:attrName>style.visibility</p:attrName>
                                        </p:attrNameLst>
                                      </p:cBhvr>
                                      <p:to>
                                        <p:strVal val="visible"/>
                                      </p:to>
                                    </p:set>
                                    <p:animEffect transition="in" filter="wipe(up)">
                                      <p:cBhvr>
                                        <p:cTn id="12" dur="500"/>
                                        <p:tgtEl>
                                          <p:spTgt spid="57348"/>
                                        </p:tgtEl>
                                      </p:cBhvr>
                                    </p:animEffect>
                                  </p:childTnLst>
                                </p:cTn>
                              </p:par>
                            </p:childTnLst>
                          </p:cTn>
                        </p:par>
                        <p:par>
                          <p:cTn id="13" fill="hold" nodeType="afterGroup">
                            <p:stCondLst>
                              <p:cond delay="1500"/>
                            </p:stCondLst>
                            <p:childTnLst>
                              <p:par>
                                <p:cTn id="14" presetID="22" presetClass="entr" presetSubtype="8" fill="hold" grpId="0" nodeType="afterEffect">
                                  <p:stCondLst>
                                    <p:cond delay="500"/>
                                  </p:stCondLst>
                                  <p:childTnLst>
                                    <p:set>
                                      <p:cBhvr>
                                        <p:cTn id="15" dur="1" fill="hold">
                                          <p:stCondLst>
                                            <p:cond delay="0"/>
                                          </p:stCondLst>
                                        </p:cTn>
                                        <p:tgtEl>
                                          <p:spTgt spid="57349">
                                            <p:txEl>
                                              <p:pRg st="0" end="0"/>
                                            </p:txEl>
                                          </p:spTgt>
                                        </p:tgtEl>
                                        <p:attrNameLst>
                                          <p:attrName>style.visibility</p:attrName>
                                        </p:attrNameLst>
                                      </p:cBhvr>
                                      <p:to>
                                        <p:strVal val="visible"/>
                                      </p:to>
                                    </p:set>
                                    <p:animEffect transition="in" filter="wipe(left)">
                                      <p:cBhvr>
                                        <p:cTn id="16" dur="500"/>
                                        <p:tgtEl>
                                          <p:spTgt spid="57349">
                                            <p:txEl>
                                              <p:pRg st="0" end="0"/>
                                            </p:txEl>
                                          </p:spTgt>
                                        </p:tgtEl>
                                      </p:cBhvr>
                                    </p:animEffect>
                                  </p:childTnLst>
                                </p:cTn>
                              </p:par>
                            </p:childTnLst>
                          </p:cTn>
                        </p:par>
                        <p:par>
                          <p:cTn id="17" fill="hold" nodeType="afterGroup">
                            <p:stCondLst>
                              <p:cond delay="2500"/>
                            </p:stCondLst>
                            <p:childTnLst>
                              <p:par>
                                <p:cTn id="18" presetID="22" presetClass="entr" presetSubtype="8" fill="hold" grpId="0" nodeType="afterEffect">
                                  <p:stCondLst>
                                    <p:cond delay="500"/>
                                  </p:stCondLst>
                                  <p:childTnLst>
                                    <p:set>
                                      <p:cBhvr>
                                        <p:cTn id="19" dur="1" fill="hold">
                                          <p:stCondLst>
                                            <p:cond delay="0"/>
                                          </p:stCondLst>
                                        </p:cTn>
                                        <p:tgtEl>
                                          <p:spTgt spid="57349">
                                            <p:txEl>
                                              <p:pRg st="1" end="1"/>
                                            </p:txEl>
                                          </p:spTgt>
                                        </p:tgtEl>
                                        <p:attrNameLst>
                                          <p:attrName>style.visibility</p:attrName>
                                        </p:attrNameLst>
                                      </p:cBhvr>
                                      <p:to>
                                        <p:strVal val="visible"/>
                                      </p:to>
                                    </p:set>
                                    <p:animEffect transition="in" filter="wipe(left)">
                                      <p:cBhvr>
                                        <p:cTn id="20" dur="500"/>
                                        <p:tgtEl>
                                          <p:spTgt spid="57349">
                                            <p:txEl>
                                              <p:pRg st="1" end="1"/>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xit" presetSubtype="1" fill="hold" nodeType="clickEffect">
                                  <p:stCondLst>
                                    <p:cond delay="0"/>
                                  </p:stCondLst>
                                  <p:childTnLst>
                                    <p:anim calcmode="lin" valueType="num">
                                      <p:cBhvr additive="base">
                                        <p:cTn id="24" dur="500"/>
                                        <p:tgtEl>
                                          <p:spTgt spid="57374"/>
                                        </p:tgtEl>
                                        <p:attrNameLst>
                                          <p:attrName>ppt_x</p:attrName>
                                        </p:attrNameLst>
                                      </p:cBhvr>
                                      <p:tavLst>
                                        <p:tav tm="0">
                                          <p:val>
                                            <p:strVal val="ppt_x"/>
                                          </p:val>
                                        </p:tav>
                                        <p:tav tm="100000">
                                          <p:val>
                                            <p:strVal val="ppt_x"/>
                                          </p:val>
                                        </p:tav>
                                      </p:tavLst>
                                    </p:anim>
                                    <p:anim calcmode="lin" valueType="num">
                                      <p:cBhvr additive="base">
                                        <p:cTn id="25" dur="500"/>
                                        <p:tgtEl>
                                          <p:spTgt spid="57374"/>
                                        </p:tgtEl>
                                        <p:attrNameLst>
                                          <p:attrName>ppt_y</p:attrName>
                                        </p:attrNameLst>
                                      </p:cBhvr>
                                      <p:tavLst>
                                        <p:tav tm="0">
                                          <p:val>
                                            <p:strVal val="ppt_y"/>
                                          </p:val>
                                        </p:tav>
                                        <p:tav tm="100000">
                                          <p:val>
                                            <p:strVal val="0-ppt_h/2"/>
                                          </p:val>
                                        </p:tav>
                                      </p:tavLst>
                                    </p:anim>
                                    <p:set>
                                      <p:cBhvr>
                                        <p:cTn id="26" dur="1" fill="hold">
                                          <p:stCondLst>
                                            <p:cond delay="499"/>
                                          </p:stCondLst>
                                        </p:cTn>
                                        <p:tgtEl>
                                          <p:spTgt spid="57374"/>
                                        </p:tgtEl>
                                        <p:attrNameLst>
                                          <p:attrName>style.visibility</p:attrName>
                                        </p:attrNameLst>
                                      </p:cBhvr>
                                      <p:to>
                                        <p:strVal val="hidden"/>
                                      </p:to>
                                    </p:set>
                                  </p:childTnLst>
                                </p:cTn>
                              </p:par>
                              <p:par>
                                <p:cTn id="27" presetID="2" presetClass="exit" presetSubtype="1" fill="hold" grpId="1" nodeType="withEffect">
                                  <p:stCondLst>
                                    <p:cond delay="0"/>
                                  </p:stCondLst>
                                  <p:childTnLst>
                                    <p:anim calcmode="lin" valueType="num">
                                      <p:cBhvr additive="base">
                                        <p:cTn id="28" dur="1000"/>
                                        <p:tgtEl>
                                          <p:spTgt spid="57347"/>
                                        </p:tgtEl>
                                        <p:attrNameLst>
                                          <p:attrName>ppt_x</p:attrName>
                                        </p:attrNameLst>
                                      </p:cBhvr>
                                      <p:tavLst>
                                        <p:tav tm="0">
                                          <p:val>
                                            <p:strVal val="ppt_x"/>
                                          </p:val>
                                        </p:tav>
                                        <p:tav tm="100000">
                                          <p:val>
                                            <p:strVal val="ppt_x"/>
                                          </p:val>
                                        </p:tav>
                                      </p:tavLst>
                                    </p:anim>
                                    <p:anim calcmode="lin" valueType="num">
                                      <p:cBhvr additive="base">
                                        <p:cTn id="29" dur="1000"/>
                                        <p:tgtEl>
                                          <p:spTgt spid="57347"/>
                                        </p:tgtEl>
                                        <p:attrNameLst>
                                          <p:attrName>ppt_y</p:attrName>
                                        </p:attrNameLst>
                                      </p:cBhvr>
                                      <p:tavLst>
                                        <p:tav tm="0">
                                          <p:val>
                                            <p:strVal val="ppt_y"/>
                                          </p:val>
                                        </p:tav>
                                        <p:tav tm="100000">
                                          <p:val>
                                            <p:strVal val="0-ppt_h/2"/>
                                          </p:val>
                                        </p:tav>
                                      </p:tavLst>
                                    </p:anim>
                                    <p:set>
                                      <p:cBhvr>
                                        <p:cTn id="30" dur="1" fill="hold">
                                          <p:stCondLst>
                                            <p:cond delay="999"/>
                                          </p:stCondLst>
                                        </p:cTn>
                                        <p:tgtEl>
                                          <p:spTgt spid="57347"/>
                                        </p:tgtEl>
                                        <p:attrNameLst>
                                          <p:attrName>style.visibility</p:attrName>
                                        </p:attrNameLst>
                                      </p:cBhvr>
                                      <p:to>
                                        <p:strVal val="hidden"/>
                                      </p:to>
                                    </p:set>
                                  </p:childTnLst>
                                </p:cTn>
                              </p:par>
                              <p:par>
                                <p:cTn id="31" presetID="2" presetClass="exit" presetSubtype="1" fill="hold" grpId="1" nodeType="withEffect">
                                  <p:stCondLst>
                                    <p:cond delay="0"/>
                                  </p:stCondLst>
                                  <p:childTnLst>
                                    <p:anim calcmode="lin" valueType="num">
                                      <p:cBhvr additive="base">
                                        <p:cTn id="32" dur="1000"/>
                                        <p:tgtEl>
                                          <p:spTgt spid="57348"/>
                                        </p:tgtEl>
                                        <p:attrNameLst>
                                          <p:attrName>ppt_x</p:attrName>
                                        </p:attrNameLst>
                                      </p:cBhvr>
                                      <p:tavLst>
                                        <p:tav tm="0">
                                          <p:val>
                                            <p:strVal val="ppt_x"/>
                                          </p:val>
                                        </p:tav>
                                        <p:tav tm="100000">
                                          <p:val>
                                            <p:strVal val="ppt_x"/>
                                          </p:val>
                                        </p:tav>
                                      </p:tavLst>
                                    </p:anim>
                                    <p:anim calcmode="lin" valueType="num">
                                      <p:cBhvr additive="base">
                                        <p:cTn id="33" dur="1000"/>
                                        <p:tgtEl>
                                          <p:spTgt spid="57348"/>
                                        </p:tgtEl>
                                        <p:attrNameLst>
                                          <p:attrName>ppt_y</p:attrName>
                                        </p:attrNameLst>
                                      </p:cBhvr>
                                      <p:tavLst>
                                        <p:tav tm="0">
                                          <p:val>
                                            <p:strVal val="ppt_y"/>
                                          </p:val>
                                        </p:tav>
                                        <p:tav tm="100000">
                                          <p:val>
                                            <p:strVal val="0-ppt_h/2"/>
                                          </p:val>
                                        </p:tav>
                                      </p:tavLst>
                                    </p:anim>
                                    <p:set>
                                      <p:cBhvr>
                                        <p:cTn id="34" dur="1" fill="hold">
                                          <p:stCondLst>
                                            <p:cond delay="999"/>
                                          </p:stCondLst>
                                        </p:cTn>
                                        <p:tgtEl>
                                          <p:spTgt spid="57348"/>
                                        </p:tgtEl>
                                        <p:attrNameLst>
                                          <p:attrName>style.visibility</p:attrName>
                                        </p:attrNameLst>
                                      </p:cBhvr>
                                      <p:to>
                                        <p:strVal val="hidden"/>
                                      </p:to>
                                    </p:set>
                                  </p:childTnLst>
                                </p:cTn>
                              </p:par>
                              <p:par>
                                <p:cTn id="35" presetID="2" presetClass="exit" presetSubtype="1" fill="hold" grpId="1" nodeType="withEffect">
                                  <p:stCondLst>
                                    <p:cond delay="0"/>
                                  </p:stCondLst>
                                  <p:childTnLst>
                                    <p:anim calcmode="lin" valueType="num">
                                      <p:cBhvr additive="base">
                                        <p:cTn id="36" dur="1000"/>
                                        <p:tgtEl>
                                          <p:spTgt spid="57349">
                                            <p:txEl>
                                              <p:pRg st="0" end="0"/>
                                            </p:txEl>
                                          </p:spTgt>
                                        </p:tgtEl>
                                        <p:attrNameLst>
                                          <p:attrName>ppt_x</p:attrName>
                                        </p:attrNameLst>
                                      </p:cBhvr>
                                      <p:tavLst>
                                        <p:tav tm="0">
                                          <p:val>
                                            <p:strVal val="ppt_x"/>
                                          </p:val>
                                        </p:tav>
                                        <p:tav tm="100000">
                                          <p:val>
                                            <p:strVal val="ppt_x"/>
                                          </p:val>
                                        </p:tav>
                                      </p:tavLst>
                                    </p:anim>
                                    <p:anim calcmode="lin" valueType="num">
                                      <p:cBhvr additive="base">
                                        <p:cTn id="37" dur="1000"/>
                                        <p:tgtEl>
                                          <p:spTgt spid="57349">
                                            <p:txEl>
                                              <p:pRg st="0" end="0"/>
                                            </p:txEl>
                                          </p:spTgt>
                                        </p:tgtEl>
                                        <p:attrNameLst>
                                          <p:attrName>ppt_y</p:attrName>
                                        </p:attrNameLst>
                                      </p:cBhvr>
                                      <p:tavLst>
                                        <p:tav tm="0">
                                          <p:val>
                                            <p:strVal val="ppt_y"/>
                                          </p:val>
                                        </p:tav>
                                        <p:tav tm="100000">
                                          <p:val>
                                            <p:strVal val="0-ppt_h/2"/>
                                          </p:val>
                                        </p:tav>
                                      </p:tavLst>
                                    </p:anim>
                                    <p:set>
                                      <p:cBhvr>
                                        <p:cTn id="38" dur="1" fill="hold">
                                          <p:stCondLst>
                                            <p:cond delay="999"/>
                                          </p:stCondLst>
                                        </p:cTn>
                                        <p:tgtEl>
                                          <p:spTgt spid="57349">
                                            <p:txEl>
                                              <p:pRg st="0" end="0"/>
                                            </p:txEl>
                                          </p:spTgt>
                                        </p:tgtEl>
                                        <p:attrNameLst>
                                          <p:attrName>style.visibility</p:attrName>
                                        </p:attrNameLst>
                                      </p:cBhvr>
                                      <p:to>
                                        <p:strVal val="hidden"/>
                                      </p:to>
                                    </p:set>
                                  </p:childTnLst>
                                </p:cTn>
                              </p:par>
                              <p:par>
                                <p:cTn id="39" presetID="2" presetClass="exit" presetSubtype="1" fill="hold" grpId="1" nodeType="withEffect">
                                  <p:stCondLst>
                                    <p:cond delay="0"/>
                                  </p:stCondLst>
                                  <p:childTnLst>
                                    <p:anim calcmode="lin" valueType="num">
                                      <p:cBhvr additive="base">
                                        <p:cTn id="40" dur="1000"/>
                                        <p:tgtEl>
                                          <p:spTgt spid="57349">
                                            <p:txEl>
                                              <p:pRg st="1" end="1"/>
                                            </p:txEl>
                                          </p:spTgt>
                                        </p:tgtEl>
                                        <p:attrNameLst>
                                          <p:attrName>ppt_x</p:attrName>
                                        </p:attrNameLst>
                                      </p:cBhvr>
                                      <p:tavLst>
                                        <p:tav tm="0">
                                          <p:val>
                                            <p:strVal val="ppt_x"/>
                                          </p:val>
                                        </p:tav>
                                        <p:tav tm="100000">
                                          <p:val>
                                            <p:strVal val="ppt_x"/>
                                          </p:val>
                                        </p:tav>
                                      </p:tavLst>
                                    </p:anim>
                                    <p:anim calcmode="lin" valueType="num">
                                      <p:cBhvr additive="base">
                                        <p:cTn id="41" dur="1000"/>
                                        <p:tgtEl>
                                          <p:spTgt spid="57349">
                                            <p:txEl>
                                              <p:pRg st="1" end="1"/>
                                            </p:txEl>
                                          </p:spTgt>
                                        </p:tgtEl>
                                        <p:attrNameLst>
                                          <p:attrName>ppt_y</p:attrName>
                                        </p:attrNameLst>
                                      </p:cBhvr>
                                      <p:tavLst>
                                        <p:tav tm="0">
                                          <p:val>
                                            <p:strVal val="ppt_y"/>
                                          </p:val>
                                        </p:tav>
                                        <p:tav tm="100000">
                                          <p:val>
                                            <p:strVal val="0-ppt_h/2"/>
                                          </p:val>
                                        </p:tav>
                                      </p:tavLst>
                                    </p:anim>
                                    <p:set>
                                      <p:cBhvr>
                                        <p:cTn id="42" dur="1" fill="hold">
                                          <p:stCondLst>
                                            <p:cond delay="999"/>
                                          </p:stCondLst>
                                        </p:cTn>
                                        <p:tgtEl>
                                          <p:spTgt spid="57349">
                                            <p:txEl>
                                              <p:pRg st="1" end="1"/>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7" grpId="0" animBg="1"/>
      <p:bldP spid="57347" grpId="1" animBg="1"/>
      <p:bldP spid="57348" grpId="0"/>
      <p:bldP spid="57348" grpId="1"/>
      <p:bldP spid="57349" grpId="0" build="p"/>
      <p:bldP spid="57349" grpId="1" build="allAtOnce"/>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27E9D1B4-86C8-4BF8-BCED-1BAB97B41F49}"/>
              </a:ext>
            </a:extLst>
          </p:cNvPr>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tLang="en-US"/>
          </a:p>
        </p:txBody>
      </p:sp>
      <p:sp>
        <p:nvSpPr>
          <p:cNvPr id="11267" name="Content Placeholder 2">
            <a:extLst>
              <a:ext uri="{FF2B5EF4-FFF2-40B4-BE49-F238E27FC236}">
                <a16:creationId xmlns:a16="http://schemas.microsoft.com/office/drawing/2014/main" id="{D739C3CC-70FE-41A0-B854-22CBC8B17CE6}"/>
              </a:ext>
            </a:extLst>
          </p:cNvPr>
          <p:cNvSpPr>
            <a:spLocks noGrp="1" noChangeArrowheads="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i="1"/>
              <a:t>Good morning.  Welcome to the Magi Market, my name is Carrie. Is there something I can help you find?</a:t>
            </a:r>
            <a:endParaRPr lang="en-US"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632A5A43-04C6-4934-A5E4-21753C7558AC}"/>
              </a:ext>
            </a:extLst>
          </p:cNvPr>
          <p:cNvSpPr>
            <a:spLocks noGrp="1"/>
          </p:cNvSpPr>
          <p:nvPr>
            <p:ph type="title"/>
          </p:nvPr>
        </p:nvSpPr>
        <p:spPr bwMode="auto">
          <a:xfrm>
            <a:off x="533400" y="9906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ja-JP" sz="3200" b="1">
                <a:solidFill>
                  <a:srgbClr val="000066"/>
                </a:solidFill>
                <a:latin typeface="Verdana" panose="020B0604030504040204" pitchFamily="34" charset="0"/>
                <a:ea typeface="ＭＳ Ｐゴシック" panose="020B0600070205080204" pitchFamily="34" charset="-128"/>
              </a:rPr>
              <a:t>GNAP Examples</a:t>
            </a:r>
          </a:p>
        </p:txBody>
      </p:sp>
      <p:sp>
        <p:nvSpPr>
          <p:cNvPr id="3" name="Content Placeholder 2">
            <a:extLst>
              <a:ext uri="{FF2B5EF4-FFF2-40B4-BE49-F238E27FC236}">
                <a16:creationId xmlns:a16="http://schemas.microsoft.com/office/drawing/2014/main" id="{33A0B5E9-161C-42A2-B411-F395A52FCF23}"/>
              </a:ext>
            </a:extLst>
          </p:cNvPr>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None/>
            </a:pPr>
            <a:r>
              <a:rPr lang="en-US" altLang="en-US" sz="2400" i="1"/>
              <a:t>Can be used in any situation and in selling!</a:t>
            </a:r>
          </a:p>
          <a:p>
            <a:pPr>
              <a:buFontTx/>
              <a:buNone/>
            </a:pPr>
            <a:endParaRPr lang="en-US" altLang="en-US" sz="2400" i="1"/>
          </a:p>
          <a:p>
            <a:pPr>
              <a:buFontTx/>
              <a:buNone/>
            </a:pPr>
            <a:r>
              <a:rPr lang="en-US" altLang="en-US" sz="2400" i="1"/>
              <a:t>“Hi, I’m Carrie. I am a junior at Minot High School and am here to pick up an application.”</a:t>
            </a:r>
            <a:br>
              <a:rPr lang="en-US" altLang="en-US" sz="2400" i="1"/>
            </a:br>
            <a:endParaRPr lang="en-US" altLang="en-US" sz="2400"/>
          </a:p>
          <a:p>
            <a:pPr>
              <a:buFontTx/>
              <a:buNone/>
            </a:pPr>
            <a:r>
              <a:rPr lang="en-US" altLang="en-US" sz="2400" i="1"/>
              <a:t>“Hi, my name is Carrie. I’m a member of the Minot High softball team. I’m here to drop off these flyers for Randy Wilson.”</a:t>
            </a:r>
            <a:br>
              <a:rPr lang="en-US" altLang="en-US" sz="2400" i="1"/>
            </a:br>
            <a:endParaRPr lang="en-US" altLang="en-US" sz="2400"/>
          </a:p>
          <a:p>
            <a:pPr>
              <a:buFontTx/>
              <a:buNone/>
            </a:pPr>
            <a:r>
              <a:rPr lang="en-US" altLang="en-US" sz="2400" i="1"/>
              <a:t>“Hello, my name is Carrie. I work with Minot High School. I’m looking to print a small catalog and am wondering who I would speak with about a price estimate.”</a:t>
            </a:r>
            <a:br>
              <a:rPr lang="en-US" altLang="en-US" sz="2400"/>
            </a:br>
            <a:endParaRPr lang="en-US" altLang="en-US" sz="2400"/>
          </a:p>
          <a:p>
            <a:endParaRPr lang="en-US" altLang="en-US" sz="2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03258072-167B-4FCF-991A-8C292513BA90}"/>
              </a:ext>
            </a:extLst>
          </p:cNvPr>
          <p:cNvSpPr>
            <a:spLocks noGrp="1"/>
          </p:cNvSpPr>
          <p:nvPr>
            <p:ph type="title"/>
          </p:nvPr>
        </p:nvSpPr>
        <p:spPr bwMode="auto">
          <a:xfrm>
            <a:off x="457200" y="10668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altLang="ja-JP" sz="3200" b="1">
                <a:solidFill>
                  <a:srgbClr val="000066"/>
                </a:solidFill>
                <a:latin typeface="Verdana" panose="020B0604030504040204" pitchFamily="34" charset="0"/>
                <a:ea typeface="ＭＳ Ｐゴシック" panose="020B0600070205080204" pitchFamily="34" charset="-128"/>
              </a:rPr>
              <a:t>You Try</a:t>
            </a:r>
          </a:p>
        </p:txBody>
      </p:sp>
      <p:sp>
        <p:nvSpPr>
          <p:cNvPr id="3" name="Content Placeholder 2">
            <a:extLst>
              <a:ext uri="{FF2B5EF4-FFF2-40B4-BE49-F238E27FC236}">
                <a16:creationId xmlns:a16="http://schemas.microsoft.com/office/drawing/2014/main" id="{AD9D7B0A-8051-4157-9A1E-93FC15AB211B}"/>
              </a:ext>
            </a:extLst>
          </p:cNvPr>
          <p:cNvSpPr>
            <a:spLocks noGrp="1"/>
          </p:cNvSpPr>
          <p:nvPr>
            <p:ph idx="1"/>
          </p:nvPr>
        </p:nvSpPr>
        <p:spPr bwMode="auto">
          <a:xfrm>
            <a:off x="457200" y="1874838"/>
            <a:ext cx="8229600" cy="45259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2400"/>
              <a:t>Call to Request a meeting:</a:t>
            </a:r>
          </a:p>
          <a:p>
            <a:pPr lvl="1"/>
            <a:r>
              <a:rPr lang="en-US" altLang="en-US" sz="2000"/>
              <a:t>You are part of DECA.  You are calling Jones Photography to sell them a one month ad space in the Minot High Window Display Case.  Write your introductory statement to request an appointment.</a:t>
            </a:r>
          </a:p>
          <a:p>
            <a:endParaRPr lang="en-US" altLang="en-US" sz="2400"/>
          </a:p>
          <a:p>
            <a:r>
              <a:rPr lang="en-US" altLang="en-US" sz="2400"/>
              <a:t>Arrival at the Meeting:</a:t>
            </a:r>
          </a:p>
          <a:p>
            <a:pPr lvl="1"/>
            <a:r>
              <a:rPr lang="en-US" altLang="en-US" sz="2000"/>
              <a:t>You are part of DECA. You have been asked to sell the window display space to local businesses.  You have already set up an appointment with James Jones at Jones photography.  Write your greeting in the space provided in your note packet.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down)">
                                      <p:cBhvr>
                                        <p:cTn id="15" dur="500"/>
                                        <p:tgtEl>
                                          <p:spTgt spid="3">
                                            <p:txEl>
                                              <p:pRg st="3" end="3"/>
                                            </p:tx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wipe(down)">
                                      <p:cBhvr>
                                        <p:cTn id="1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16B83-6700-8459-CE58-71574605C0E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26815D7-92B5-7D36-E76C-D95F52AB2FD1}"/>
              </a:ext>
            </a:extLst>
          </p:cNvPr>
          <p:cNvSpPr>
            <a:spLocks noGrp="1"/>
          </p:cNvSpPr>
          <p:nvPr>
            <p:ph idx="1"/>
          </p:nvPr>
        </p:nvSpPr>
        <p:spPr/>
        <p:txBody>
          <a:bodyPr/>
          <a:lstStyle/>
          <a:p>
            <a:r>
              <a:rPr lang="en-US" dirty="0"/>
              <a:t>End </a:t>
            </a:r>
            <a:r>
              <a:rPr lang="en-US"/>
              <a:t>of Hour</a:t>
            </a:r>
          </a:p>
        </p:txBody>
      </p:sp>
    </p:spTree>
    <p:extLst>
      <p:ext uri="{BB962C8B-B14F-4D97-AF65-F5344CB8AC3E}">
        <p14:creationId xmlns:p14="http://schemas.microsoft.com/office/powerpoint/2010/main" val="6448111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Diagram&#10;&#10;Description automatically generated">
            <a:extLst>
              <a:ext uri="{FF2B5EF4-FFF2-40B4-BE49-F238E27FC236}">
                <a16:creationId xmlns:a16="http://schemas.microsoft.com/office/drawing/2014/main" id="{0C2C76C0-0217-4121-8392-D8A962F3043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39467" y="704600"/>
            <a:ext cx="7265066" cy="5448799"/>
          </a:xfrm>
        </p:spPr>
      </p:pic>
    </p:spTree>
    <p:extLst>
      <p:ext uri="{BB962C8B-B14F-4D97-AF65-F5344CB8AC3E}">
        <p14:creationId xmlns:p14="http://schemas.microsoft.com/office/powerpoint/2010/main" val="25785259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D48581CD-8EF0-48C5-A8CA-A0E5F46CD047}"/>
              </a:ext>
            </a:extLst>
          </p:cNvPr>
          <p:cNvSpPr>
            <a:spLocks noGrp="1" noChangeArrowheads="1"/>
          </p:cNvSpPr>
          <p:nvPr>
            <p:ph type="ctrTitle"/>
          </p:nvPr>
        </p:nvSpPr>
        <p:spPr bwMode="auto">
          <a:xfrm>
            <a:off x="762000" y="914400"/>
            <a:ext cx="8229600" cy="990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US" altLang="ja-JP" sz="2400" b="1">
                <a:solidFill>
                  <a:srgbClr val="000066"/>
                </a:solidFill>
                <a:latin typeface="Verdana" panose="020B0604030504040204" pitchFamily="34" charset="0"/>
                <a:ea typeface="ＭＳ Ｐゴシック" panose="020B0600070205080204" pitchFamily="34" charset="-128"/>
              </a:rPr>
              <a:t>The Approach in Business-to-Business Selling</a:t>
            </a:r>
            <a:endParaRPr lang="en-US" altLang="en-US" sz="2400" b="1">
              <a:solidFill>
                <a:srgbClr val="000066"/>
              </a:solidFill>
              <a:latin typeface="Verdana" panose="020B0604030504040204" pitchFamily="34" charset="0"/>
              <a:cs typeface="Times New Roman" panose="02020603050405020304" pitchFamily="18" charset="0"/>
            </a:endParaRPr>
          </a:p>
        </p:txBody>
      </p:sp>
      <p:sp>
        <p:nvSpPr>
          <p:cNvPr id="100355" name="Rectangle 3">
            <a:extLst>
              <a:ext uri="{FF2B5EF4-FFF2-40B4-BE49-F238E27FC236}">
                <a16:creationId xmlns:a16="http://schemas.microsoft.com/office/drawing/2014/main" id="{C6FDC0B7-0C31-4C0E-9CB3-88CE04DD2859}"/>
              </a:ext>
            </a:extLst>
          </p:cNvPr>
          <p:cNvSpPr>
            <a:spLocks noGrp="1" noChangeArrowheads="1"/>
          </p:cNvSpPr>
          <p:nvPr>
            <p:ph type="subTitle" idx="1"/>
          </p:nvPr>
        </p:nvSpPr>
        <p:spPr bwMode="auto">
          <a:xfrm>
            <a:off x="609600" y="1524000"/>
            <a:ext cx="8001000" cy="2286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1028700" lvl="2" indent="-457200" algn="l" eaLnBrk="1" hangingPunct="1">
              <a:spcAft>
                <a:spcPct val="20000"/>
              </a:spcAft>
              <a:buClr>
                <a:srgbClr val="008000"/>
              </a:buClr>
              <a:buFontTx/>
              <a:buAutoNum type="arabicPeriod"/>
            </a:pPr>
            <a:r>
              <a:rPr lang="en-US" altLang="ja-JP" sz="2000">
                <a:solidFill>
                  <a:srgbClr val="000000"/>
                </a:solidFill>
                <a:latin typeface="Verdana" panose="020B0604030504040204" pitchFamily="34" charset="0"/>
                <a:ea typeface="ＭＳ Ｐゴシック" panose="020B0600070205080204" pitchFamily="34" charset="-128"/>
              </a:rPr>
              <a:t>Begin a conversation</a:t>
            </a:r>
          </a:p>
          <a:p>
            <a:pPr marL="1485900" lvl="3" indent="-457200" algn="l" eaLnBrk="1" hangingPunct="1">
              <a:spcAft>
                <a:spcPct val="20000"/>
              </a:spcAft>
              <a:buClr>
                <a:srgbClr val="008000"/>
              </a:buClr>
              <a:buFont typeface="Arial" panose="020B0604020202020204" pitchFamily="34" charset="0"/>
              <a:buChar char="•"/>
            </a:pPr>
            <a:r>
              <a:rPr lang="en-US" altLang="ja-JP" sz="1600">
                <a:solidFill>
                  <a:srgbClr val="000000"/>
                </a:solidFill>
                <a:latin typeface="Verdana" panose="020B0604030504040204" pitchFamily="34" charset="0"/>
                <a:ea typeface="ＭＳ Ｐゴシック" panose="020B0600070205080204" pitchFamily="34" charset="-128"/>
              </a:rPr>
              <a:t>Conducts research prior to meeting – what products you may have to meet their needs</a:t>
            </a:r>
          </a:p>
          <a:p>
            <a:pPr marL="1485900" lvl="3" indent="-457200" algn="l" eaLnBrk="1" hangingPunct="1">
              <a:spcAft>
                <a:spcPct val="20000"/>
              </a:spcAft>
              <a:buClr>
                <a:srgbClr val="008000"/>
              </a:buClr>
              <a:buFont typeface="Arial" panose="020B0604020202020204" pitchFamily="34" charset="0"/>
              <a:buChar char="•"/>
            </a:pPr>
            <a:r>
              <a:rPr lang="en-US" altLang="ja-JP" sz="1600">
                <a:solidFill>
                  <a:srgbClr val="000000"/>
                </a:solidFill>
                <a:latin typeface="Verdana" panose="020B0604030504040204" pitchFamily="34" charset="0"/>
                <a:ea typeface="ＭＳ Ｐゴシック" panose="020B0600070205080204" pitchFamily="34" charset="-128"/>
              </a:rPr>
              <a:t>Salesperson sets up an appointment</a:t>
            </a:r>
          </a:p>
          <a:p>
            <a:pPr marL="1485900" lvl="3" indent="-457200" algn="l" eaLnBrk="1" hangingPunct="1">
              <a:spcAft>
                <a:spcPct val="20000"/>
              </a:spcAft>
              <a:buClr>
                <a:srgbClr val="008000"/>
              </a:buClr>
              <a:buFont typeface="Arial" panose="020B0604020202020204" pitchFamily="34" charset="0"/>
              <a:buChar char="•"/>
            </a:pPr>
            <a:r>
              <a:rPr lang="en-US" altLang="ja-JP" sz="1600">
                <a:solidFill>
                  <a:srgbClr val="000000"/>
                </a:solidFill>
                <a:latin typeface="Verdana" panose="020B0604030504040204" pitchFamily="34" charset="0"/>
                <a:ea typeface="ＭＳ Ｐゴシック" panose="020B0600070205080204" pitchFamily="34" charset="-128"/>
              </a:rPr>
              <a:t>Arrive early to will show your customer you are interested </a:t>
            </a:r>
          </a:p>
          <a:p>
            <a:pPr marL="1485900" lvl="3" indent="-457200" algn="l" eaLnBrk="1" hangingPunct="1">
              <a:spcAft>
                <a:spcPct val="20000"/>
              </a:spcAft>
              <a:buClr>
                <a:srgbClr val="008000"/>
              </a:buClr>
              <a:buFont typeface="Arial" panose="020B0604020202020204" pitchFamily="34" charset="0"/>
              <a:buChar char="•"/>
            </a:pPr>
            <a:r>
              <a:rPr lang="en-US" altLang="ja-JP" sz="1600">
                <a:solidFill>
                  <a:srgbClr val="000000"/>
                </a:solidFill>
                <a:latin typeface="Verdana" panose="020B0604030504040204" pitchFamily="34" charset="0"/>
                <a:ea typeface="ＭＳ Ｐゴシック" panose="020B0600070205080204" pitchFamily="34" charset="-128"/>
              </a:rPr>
              <a:t>Smile and introduce yourself and your company (GNAP)</a:t>
            </a:r>
          </a:p>
          <a:p>
            <a:pPr marL="1485900" lvl="3" indent="-457200" algn="l" eaLnBrk="1" hangingPunct="1">
              <a:spcAft>
                <a:spcPct val="20000"/>
              </a:spcAft>
              <a:buClr>
                <a:srgbClr val="008000"/>
              </a:buClr>
              <a:buFont typeface="Arial" panose="020B0604020202020204" pitchFamily="34" charset="0"/>
              <a:buChar char="•"/>
            </a:pPr>
            <a:r>
              <a:rPr lang="en-US" altLang="ja-JP" sz="1600">
                <a:solidFill>
                  <a:srgbClr val="000000"/>
                </a:solidFill>
                <a:latin typeface="Verdana" panose="020B0604030504040204" pitchFamily="34" charset="0"/>
                <a:ea typeface="ＭＳ Ｐゴシック" panose="020B0600070205080204" pitchFamily="34" charset="-128"/>
              </a:rPr>
              <a:t>Use the customer’s name. You can also give a business card</a:t>
            </a:r>
          </a:p>
          <a:p>
            <a:pPr marL="1028700" lvl="2" indent="-457200" algn="l" eaLnBrk="1" hangingPunct="1">
              <a:spcAft>
                <a:spcPct val="20000"/>
              </a:spcAft>
              <a:buClr>
                <a:srgbClr val="008000"/>
              </a:buClr>
              <a:buFontTx/>
              <a:buAutoNum type="arabicPeriod"/>
            </a:pPr>
            <a:r>
              <a:rPr lang="en-US" altLang="ja-JP" sz="2000">
                <a:solidFill>
                  <a:srgbClr val="000000"/>
                </a:solidFill>
                <a:latin typeface="Verdana" panose="020B0604030504040204" pitchFamily="34" charset="0"/>
                <a:ea typeface="ＭＳ Ｐゴシック" panose="020B0600070205080204" pitchFamily="34" charset="-128"/>
              </a:rPr>
              <a:t>Establish a relationship with the customer</a:t>
            </a:r>
            <a:endParaRPr lang="en-US" altLang="ja-JP" sz="1600">
              <a:solidFill>
                <a:srgbClr val="000000"/>
              </a:solidFill>
              <a:latin typeface="Verdana" panose="020B0604030504040204" pitchFamily="34" charset="0"/>
              <a:ea typeface="ＭＳ Ｐゴシック" panose="020B0600070205080204" pitchFamily="34" charset="-128"/>
            </a:endParaRPr>
          </a:p>
          <a:p>
            <a:pPr marL="1485900" lvl="3" indent="-457200" algn="l" eaLnBrk="1" hangingPunct="1">
              <a:spcAft>
                <a:spcPct val="20000"/>
              </a:spcAft>
              <a:buClr>
                <a:srgbClr val="008000"/>
              </a:buClr>
              <a:buFontTx/>
              <a:buAutoNum type="arabicPeriod"/>
            </a:pPr>
            <a:r>
              <a:rPr lang="en-US" altLang="ja-JP" sz="1600">
                <a:solidFill>
                  <a:srgbClr val="000000"/>
                </a:solidFill>
                <a:latin typeface="Verdana" panose="020B0604030504040204" pitchFamily="34" charset="0"/>
                <a:ea typeface="ＭＳ Ｐゴシック" panose="020B0600070205080204" pitchFamily="34" charset="-128"/>
              </a:rPr>
              <a:t>Existing Customers - recollections about the customer’s family, interests, or hobbies </a:t>
            </a:r>
          </a:p>
          <a:p>
            <a:pPr marL="1485900" lvl="3" indent="-457200" algn="l" eaLnBrk="1" hangingPunct="1">
              <a:spcAft>
                <a:spcPct val="20000"/>
              </a:spcAft>
              <a:buClr>
                <a:srgbClr val="008000"/>
              </a:buClr>
              <a:buFontTx/>
              <a:buAutoNum type="arabicPeriod"/>
            </a:pPr>
            <a:r>
              <a:rPr lang="en-US" altLang="ja-JP" sz="1600">
                <a:solidFill>
                  <a:srgbClr val="000000"/>
                </a:solidFill>
                <a:latin typeface="Verdana" panose="020B0604030504040204" pitchFamily="34" charset="0"/>
                <a:ea typeface="ＭＳ Ｐゴシック" panose="020B0600070205080204" pitchFamily="34" charset="-128"/>
              </a:rPr>
              <a:t>Comment on recent happenings in industry, or comments on what you see in their business</a:t>
            </a:r>
          </a:p>
          <a:p>
            <a:pPr marL="1028700" lvl="2" indent="-457200" algn="l" eaLnBrk="1" hangingPunct="1">
              <a:spcAft>
                <a:spcPct val="20000"/>
              </a:spcAft>
              <a:buClr>
                <a:srgbClr val="008000"/>
              </a:buClr>
              <a:buFontTx/>
              <a:buAutoNum type="arabicPeriod"/>
            </a:pPr>
            <a:r>
              <a:rPr lang="en-US" altLang="ja-JP" sz="2000">
                <a:solidFill>
                  <a:srgbClr val="000000"/>
                </a:solidFill>
                <a:latin typeface="Verdana" panose="020B0604030504040204" pitchFamily="34" charset="0"/>
                <a:ea typeface="ＭＳ Ｐゴシック" panose="020B0600070205080204" pitchFamily="34" charset="-128"/>
              </a:rPr>
              <a:t>Focus on the product</a:t>
            </a:r>
          </a:p>
          <a:p>
            <a:pPr marL="1485900" lvl="3" indent="-457200" algn="l" eaLnBrk="1" hangingPunct="1">
              <a:spcAft>
                <a:spcPct val="20000"/>
              </a:spcAft>
              <a:buClr>
                <a:srgbClr val="008000"/>
              </a:buClr>
              <a:buFontTx/>
              <a:buAutoNum type="arabicPeriod"/>
            </a:pPr>
            <a:r>
              <a:rPr lang="en-US" altLang="ja-JP" sz="1600">
                <a:solidFill>
                  <a:srgbClr val="000000"/>
                </a:solidFill>
                <a:latin typeface="Verdana" panose="020B0604030504040204" pitchFamily="34" charset="0"/>
                <a:ea typeface="ＭＳ Ｐゴシック" panose="020B0600070205080204" pitchFamily="34" charset="-128"/>
              </a:rPr>
              <a:t>What are the features that will build desire and interest in the customer.  Convert these to how they will benefit the customer</a:t>
            </a:r>
          </a:p>
          <a:p>
            <a:pPr marL="342900" lvl="1" indent="-228600" algn="l" eaLnBrk="1" hangingPunct="1">
              <a:spcAft>
                <a:spcPct val="20000"/>
              </a:spcAft>
              <a:buClr>
                <a:srgbClr val="008000"/>
              </a:buClr>
            </a:pPr>
            <a:endParaRPr lang="en-US" altLang="ja-JP" sz="1800">
              <a:solidFill>
                <a:srgbClr val="000000"/>
              </a:solidFill>
              <a:latin typeface="Verdana" panose="020B0604030504040204" pitchFamily="34" charset="0"/>
              <a:ea typeface="ＭＳ Ｐゴシック" panose="020B0600070205080204"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00355">
                                            <p:txEl>
                                              <p:pRg st="0" end="0"/>
                                            </p:txEl>
                                          </p:spTgt>
                                        </p:tgtEl>
                                        <p:attrNameLst>
                                          <p:attrName>style.visibility</p:attrName>
                                        </p:attrNameLst>
                                      </p:cBhvr>
                                      <p:to>
                                        <p:strVal val="visible"/>
                                      </p:to>
                                    </p:set>
                                    <p:animEffect transition="in" filter="wipe(left)">
                                      <p:cBhvr>
                                        <p:cTn id="7" dur="500"/>
                                        <p:tgtEl>
                                          <p:spTgt spid="100355">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00355">
                                            <p:txEl>
                                              <p:pRg st="1" end="1"/>
                                            </p:txEl>
                                          </p:spTgt>
                                        </p:tgtEl>
                                        <p:attrNameLst>
                                          <p:attrName>style.visibility</p:attrName>
                                        </p:attrNameLst>
                                      </p:cBhvr>
                                      <p:to>
                                        <p:strVal val="visible"/>
                                      </p:to>
                                    </p:set>
                                    <p:animEffect transition="in" filter="wipe(left)">
                                      <p:cBhvr>
                                        <p:cTn id="10" dur="1000"/>
                                        <p:tgtEl>
                                          <p:spTgt spid="100355">
                                            <p:txEl>
                                              <p:pRg st="1" end="1"/>
                                            </p:txEl>
                                          </p:spTgt>
                                        </p:tgtEl>
                                      </p:cBhvr>
                                    </p:animEffect>
                                  </p:childTnLst>
                                </p:cTn>
                              </p:par>
                            </p:childTnLst>
                          </p:cTn>
                        </p:par>
                        <p:par>
                          <p:cTn id="11" fill="hold" nodeType="afterGroup">
                            <p:stCondLst>
                              <p:cond delay="1000"/>
                            </p:stCondLst>
                            <p:childTnLst>
                              <p:par>
                                <p:cTn id="12" presetID="22" presetClass="entr" presetSubtype="8" fill="hold" grpId="0" nodeType="afterEffect">
                                  <p:stCondLst>
                                    <p:cond delay="0"/>
                                  </p:stCondLst>
                                  <p:childTnLst>
                                    <p:set>
                                      <p:cBhvr>
                                        <p:cTn id="13" dur="1" fill="hold">
                                          <p:stCondLst>
                                            <p:cond delay="0"/>
                                          </p:stCondLst>
                                        </p:cTn>
                                        <p:tgtEl>
                                          <p:spTgt spid="100355">
                                            <p:txEl>
                                              <p:pRg st="2" end="2"/>
                                            </p:txEl>
                                          </p:spTgt>
                                        </p:tgtEl>
                                        <p:attrNameLst>
                                          <p:attrName>style.visibility</p:attrName>
                                        </p:attrNameLst>
                                      </p:cBhvr>
                                      <p:to>
                                        <p:strVal val="visible"/>
                                      </p:to>
                                    </p:set>
                                    <p:animEffect transition="in" filter="wipe(left)">
                                      <p:cBhvr>
                                        <p:cTn id="14" dur="1000"/>
                                        <p:tgtEl>
                                          <p:spTgt spid="100355">
                                            <p:txEl>
                                              <p:pRg st="2" end="2"/>
                                            </p:txEl>
                                          </p:spTgt>
                                        </p:tgtEl>
                                      </p:cBhvr>
                                    </p:animEffect>
                                  </p:childTnLst>
                                </p:cTn>
                              </p:par>
                            </p:childTnLst>
                          </p:cTn>
                        </p:par>
                        <p:par>
                          <p:cTn id="15" fill="hold" nodeType="afterGroup">
                            <p:stCondLst>
                              <p:cond delay="2000"/>
                            </p:stCondLst>
                            <p:childTnLst>
                              <p:par>
                                <p:cTn id="16" presetID="22" presetClass="entr" presetSubtype="8" fill="hold" grpId="0" nodeType="afterEffect">
                                  <p:stCondLst>
                                    <p:cond delay="0"/>
                                  </p:stCondLst>
                                  <p:childTnLst>
                                    <p:set>
                                      <p:cBhvr>
                                        <p:cTn id="17" dur="1" fill="hold">
                                          <p:stCondLst>
                                            <p:cond delay="0"/>
                                          </p:stCondLst>
                                        </p:cTn>
                                        <p:tgtEl>
                                          <p:spTgt spid="100355">
                                            <p:txEl>
                                              <p:pRg st="3" end="3"/>
                                            </p:txEl>
                                          </p:spTgt>
                                        </p:tgtEl>
                                        <p:attrNameLst>
                                          <p:attrName>style.visibility</p:attrName>
                                        </p:attrNameLst>
                                      </p:cBhvr>
                                      <p:to>
                                        <p:strVal val="visible"/>
                                      </p:to>
                                    </p:set>
                                    <p:animEffect transition="in" filter="wipe(left)">
                                      <p:cBhvr>
                                        <p:cTn id="18" dur="1000"/>
                                        <p:tgtEl>
                                          <p:spTgt spid="100355">
                                            <p:txEl>
                                              <p:pRg st="3" end="3"/>
                                            </p:txEl>
                                          </p:spTgt>
                                        </p:tgtEl>
                                      </p:cBhvr>
                                    </p:animEffect>
                                  </p:childTnLst>
                                </p:cTn>
                              </p:par>
                            </p:childTnLst>
                          </p:cTn>
                        </p:par>
                        <p:par>
                          <p:cTn id="19" fill="hold" nodeType="afterGroup">
                            <p:stCondLst>
                              <p:cond delay="3000"/>
                            </p:stCondLst>
                            <p:childTnLst>
                              <p:par>
                                <p:cTn id="20" presetID="22" presetClass="entr" presetSubtype="8" fill="hold" grpId="0" nodeType="afterEffect">
                                  <p:stCondLst>
                                    <p:cond delay="0"/>
                                  </p:stCondLst>
                                  <p:childTnLst>
                                    <p:set>
                                      <p:cBhvr>
                                        <p:cTn id="21" dur="1" fill="hold">
                                          <p:stCondLst>
                                            <p:cond delay="0"/>
                                          </p:stCondLst>
                                        </p:cTn>
                                        <p:tgtEl>
                                          <p:spTgt spid="100355">
                                            <p:txEl>
                                              <p:pRg st="4" end="4"/>
                                            </p:txEl>
                                          </p:spTgt>
                                        </p:tgtEl>
                                        <p:attrNameLst>
                                          <p:attrName>style.visibility</p:attrName>
                                        </p:attrNameLst>
                                      </p:cBhvr>
                                      <p:to>
                                        <p:strVal val="visible"/>
                                      </p:to>
                                    </p:set>
                                    <p:animEffect transition="in" filter="wipe(left)">
                                      <p:cBhvr>
                                        <p:cTn id="22" dur="1000"/>
                                        <p:tgtEl>
                                          <p:spTgt spid="100355">
                                            <p:txEl>
                                              <p:pRg st="4" end="4"/>
                                            </p:txEl>
                                          </p:spTgt>
                                        </p:tgtEl>
                                      </p:cBhvr>
                                    </p:animEffect>
                                  </p:childTnLst>
                                </p:cTn>
                              </p:par>
                            </p:childTnLst>
                          </p:cTn>
                        </p:par>
                        <p:par>
                          <p:cTn id="23" fill="hold" nodeType="afterGroup">
                            <p:stCondLst>
                              <p:cond delay="4000"/>
                            </p:stCondLst>
                            <p:childTnLst>
                              <p:par>
                                <p:cTn id="24" presetID="22" presetClass="entr" presetSubtype="8" fill="hold" grpId="0" nodeType="afterEffect">
                                  <p:stCondLst>
                                    <p:cond delay="0"/>
                                  </p:stCondLst>
                                  <p:childTnLst>
                                    <p:set>
                                      <p:cBhvr>
                                        <p:cTn id="25" dur="1" fill="hold">
                                          <p:stCondLst>
                                            <p:cond delay="0"/>
                                          </p:stCondLst>
                                        </p:cTn>
                                        <p:tgtEl>
                                          <p:spTgt spid="100355">
                                            <p:txEl>
                                              <p:pRg st="5" end="5"/>
                                            </p:txEl>
                                          </p:spTgt>
                                        </p:tgtEl>
                                        <p:attrNameLst>
                                          <p:attrName>style.visibility</p:attrName>
                                        </p:attrNameLst>
                                      </p:cBhvr>
                                      <p:to>
                                        <p:strVal val="visible"/>
                                      </p:to>
                                    </p:set>
                                    <p:animEffect transition="in" filter="wipe(left)">
                                      <p:cBhvr>
                                        <p:cTn id="26" dur="1000"/>
                                        <p:tgtEl>
                                          <p:spTgt spid="100355">
                                            <p:txEl>
                                              <p:pRg st="5" end="5"/>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100355">
                                            <p:txEl>
                                              <p:pRg st="6" end="6"/>
                                            </p:txEl>
                                          </p:spTgt>
                                        </p:tgtEl>
                                        <p:attrNameLst>
                                          <p:attrName>style.visibility</p:attrName>
                                        </p:attrNameLst>
                                      </p:cBhvr>
                                      <p:to>
                                        <p:strVal val="visible"/>
                                      </p:to>
                                    </p:set>
                                    <p:animEffect transition="in" filter="wipe(left)">
                                      <p:cBhvr>
                                        <p:cTn id="31" dur="500"/>
                                        <p:tgtEl>
                                          <p:spTgt spid="100355">
                                            <p:txEl>
                                              <p:pRg st="6" end="6"/>
                                            </p:txEl>
                                          </p:spTgt>
                                        </p:tgtEl>
                                      </p:cBhvr>
                                    </p:animEffect>
                                  </p:childTnLst>
                                </p:cTn>
                              </p:par>
                            </p:childTnLst>
                          </p:cTn>
                        </p:par>
                        <p:par>
                          <p:cTn id="32" fill="hold" nodeType="afterGroup">
                            <p:stCondLst>
                              <p:cond delay="500"/>
                            </p:stCondLst>
                            <p:childTnLst>
                              <p:par>
                                <p:cTn id="33" presetID="22" presetClass="entr" presetSubtype="8" fill="hold" grpId="0" nodeType="afterEffect">
                                  <p:stCondLst>
                                    <p:cond delay="0"/>
                                  </p:stCondLst>
                                  <p:childTnLst>
                                    <p:set>
                                      <p:cBhvr>
                                        <p:cTn id="34" dur="1" fill="hold">
                                          <p:stCondLst>
                                            <p:cond delay="0"/>
                                          </p:stCondLst>
                                        </p:cTn>
                                        <p:tgtEl>
                                          <p:spTgt spid="100355">
                                            <p:txEl>
                                              <p:pRg st="7" end="7"/>
                                            </p:txEl>
                                          </p:spTgt>
                                        </p:tgtEl>
                                        <p:attrNameLst>
                                          <p:attrName>style.visibility</p:attrName>
                                        </p:attrNameLst>
                                      </p:cBhvr>
                                      <p:to>
                                        <p:strVal val="visible"/>
                                      </p:to>
                                    </p:set>
                                    <p:animEffect transition="in" filter="wipe(left)">
                                      <p:cBhvr>
                                        <p:cTn id="35" dur="1000"/>
                                        <p:tgtEl>
                                          <p:spTgt spid="100355">
                                            <p:txEl>
                                              <p:pRg st="7" end="7"/>
                                            </p:txEl>
                                          </p:spTgt>
                                        </p:tgtEl>
                                      </p:cBhvr>
                                    </p:animEffect>
                                  </p:childTnLst>
                                </p:cTn>
                              </p:par>
                            </p:childTnLst>
                          </p:cTn>
                        </p:par>
                        <p:par>
                          <p:cTn id="36" fill="hold" nodeType="afterGroup">
                            <p:stCondLst>
                              <p:cond delay="1500"/>
                            </p:stCondLst>
                            <p:childTnLst>
                              <p:par>
                                <p:cTn id="37" presetID="22" presetClass="entr" presetSubtype="8" fill="hold" grpId="0" nodeType="afterEffect">
                                  <p:stCondLst>
                                    <p:cond delay="0"/>
                                  </p:stCondLst>
                                  <p:childTnLst>
                                    <p:set>
                                      <p:cBhvr>
                                        <p:cTn id="38" dur="1" fill="hold">
                                          <p:stCondLst>
                                            <p:cond delay="0"/>
                                          </p:stCondLst>
                                        </p:cTn>
                                        <p:tgtEl>
                                          <p:spTgt spid="100355">
                                            <p:txEl>
                                              <p:pRg st="8" end="8"/>
                                            </p:txEl>
                                          </p:spTgt>
                                        </p:tgtEl>
                                        <p:attrNameLst>
                                          <p:attrName>style.visibility</p:attrName>
                                        </p:attrNameLst>
                                      </p:cBhvr>
                                      <p:to>
                                        <p:strVal val="visible"/>
                                      </p:to>
                                    </p:set>
                                    <p:animEffect transition="in" filter="wipe(left)">
                                      <p:cBhvr>
                                        <p:cTn id="39" dur="1000"/>
                                        <p:tgtEl>
                                          <p:spTgt spid="100355">
                                            <p:txEl>
                                              <p:pRg st="8" end="8"/>
                                            </p:txEl>
                                          </p:spTgt>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22" presetClass="entr" presetSubtype="8" fill="hold" grpId="0" nodeType="clickEffect">
                                  <p:stCondLst>
                                    <p:cond delay="0"/>
                                  </p:stCondLst>
                                  <p:childTnLst>
                                    <p:set>
                                      <p:cBhvr>
                                        <p:cTn id="43" dur="1" fill="hold">
                                          <p:stCondLst>
                                            <p:cond delay="0"/>
                                          </p:stCondLst>
                                        </p:cTn>
                                        <p:tgtEl>
                                          <p:spTgt spid="100355">
                                            <p:txEl>
                                              <p:pRg st="9" end="9"/>
                                            </p:txEl>
                                          </p:spTgt>
                                        </p:tgtEl>
                                        <p:attrNameLst>
                                          <p:attrName>style.visibility</p:attrName>
                                        </p:attrNameLst>
                                      </p:cBhvr>
                                      <p:to>
                                        <p:strVal val="visible"/>
                                      </p:to>
                                    </p:set>
                                    <p:animEffect transition="in" filter="wipe(left)">
                                      <p:cBhvr>
                                        <p:cTn id="44" dur="500"/>
                                        <p:tgtEl>
                                          <p:spTgt spid="100355">
                                            <p:txEl>
                                              <p:pRg st="9" end="9"/>
                                            </p:txEl>
                                          </p:spTgt>
                                        </p:tgtEl>
                                      </p:cBhvr>
                                    </p:animEffect>
                                  </p:childTnLst>
                                </p:cTn>
                              </p:par>
                              <p:par>
                                <p:cTn id="45" presetID="22" presetClass="entr" presetSubtype="8" fill="hold" grpId="0" nodeType="withEffect">
                                  <p:stCondLst>
                                    <p:cond delay="0"/>
                                  </p:stCondLst>
                                  <p:childTnLst>
                                    <p:set>
                                      <p:cBhvr>
                                        <p:cTn id="46" dur="1" fill="hold">
                                          <p:stCondLst>
                                            <p:cond delay="0"/>
                                          </p:stCondLst>
                                        </p:cTn>
                                        <p:tgtEl>
                                          <p:spTgt spid="100355">
                                            <p:txEl>
                                              <p:pRg st="10" end="10"/>
                                            </p:txEl>
                                          </p:spTgt>
                                        </p:tgtEl>
                                        <p:attrNameLst>
                                          <p:attrName>style.visibility</p:attrName>
                                        </p:attrNameLst>
                                      </p:cBhvr>
                                      <p:to>
                                        <p:strVal val="visible"/>
                                      </p:to>
                                    </p:set>
                                    <p:animEffect transition="in" filter="wipe(left)">
                                      <p:cBhvr>
                                        <p:cTn id="47" dur="500"/>
                                        <p:tgtEl>
                                          <p:spTgt spid="10035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5"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a:extLst>
              <a:ext uri="{FF2B5EF4-FFF2-40B4-BE49-F238E27FC236}">
                <a16:creationId xmlns:a16="http://schemas.microsoft.com/office/drawing/2014/main" id="{344BB46C-E97E-4A73-A671-6C2484DB3F05}"/>
              </a:ext>
            </a:extLst>
          </p:cNvPr>
          <p:cNvSpPr>
            <a:spLocks noGrp="1" noChangeArrowheads="1"/>
          </p:cNvSpPr>
          <p:nvPr>
            <p:ph type="ctrTitle"/>
          </p:nvPr>
        </p:nvSpPr>
        <p:spPr bwMode="auto">
          <a:xfrm>
            <a:off x="1057275" y="1066800"/>
            <a:ext cx="7934325" cy="990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altLang="ja-JP" sz="2400" b="1">
                <a:solidFill>
                  <a:srgbClr val="000066"/>
                </a:solidFill>
                <a:latin typeface="Verdana" panose="020B0604030504040204" pitchFamily="34" charset="0"/>
                <a:ea typeface="ＭＳ Ｐゴシック" panose="020B0600070205080204" pitchFamily="34" charset="-128"/>
              </a:rPr>
              <a:t>Approach in Retail Selling</a:t>
            </a:r>
            <a:endParaRPr lang="en-US" altLang="en-US" sz="2400" b="1">
              <a:solidFill>
                <a:srgbClr val="000066"/>
              </a:solidFill>
              <a:latin typeface="Verdana" panose="020B0604030504040204" pitchFamily="34" charset="0"/>
              <a:cs typeface="Times New Roman" panose="02020603050405020304" pitchFamily="18" charset="0"/>
            </a:endParaRPr>
          </a:p>
        </p:txBody>
      </p:sp>
      <p:sp>
        <p:nvSpPr>
          <p:cNvPr id="99332" name="Rectangle 4">
            <a:extLst>
              <a:ext uri="{FF2B5EF4-FFF2-40B4-BE49-F238E27FC236}">
                <a16:creationId xmlns:a16="http://schemas.microsoft.com/office/drawing/2014/main" id="{6987F642-2050-4EBC-A4B9-8AAEFAA60C21}"/>
              </a:ext>
            </a:extLst>
          </p:cNvPr>
          <p:cNvSpPr>
            <a:spLocks noGrp="1" noChangeArrowheads="1"/>
          </p:cNvSpPr>
          <p:nvPr>
            <p:ph type="subTitle" idx="1"/>
          </p:nvPr>
        </p:nvSpPr>
        <p:spPr bwMode="auto">
          <a:xfrm>
            <a:off x="1066800" y="1676400"/>
            <a:ext cx="7467600" cy="2819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1028700" lvl="2" indent="-457200" algn="l" eaLnBrk="1" hangingPunct="1">
              <a:spcAft>
                <a:spcPct val="20000"/>
              </a:spcAft>
              <a:buClr>
                <a:srgbClr val="008000"/>
              </a:buClr>
              <a:buFontTx/>
              <a:buAutoNum type="arabicPeriod"/>
            </a:pPr>
            <a:r>
              <a:rPr lang="en-US" altLang="ja-JP" sz="2000">
                <a:solidFill>
                  <a:srgbClr val="000000"/>
                </a:solidFill>
                <a:latin typeface="Verdana" panose="020B0604030504040204" pitchFamily="34" charset="0"/>
                <a:ea typeface="ＭＳ Ｐゴシック" panose="020B0600070205080204" pitchFamily="34" charset="-128"/>
              </a:rPr>
              <a:t>Begin a conversation</a:t>
            </a:r>
          </a:p>
          <a:p>
            <a:pPr marL="1485900" lvl="3" indent="-457200" algn="l" eaLnBrk="1" hangingPunct="1">
              <a:spcAft>
                <a:spcPct val="20000"/>
              </a:spcAft>
              <a:buClr>
                <a:srgbClr val="008000"/>
              </a:buClr>
              <a:buFont typeface="Arial" panose="020B0604020202020204" pitchFamily="34" charset="0"/>
              <a:buChar char="•"/>
            </a:pPr>
            <a:r>
              <a:rPr lang="en-US" altLang="ja-JP" sz="1600">
                <a:solidFill>
                  <a:srgbClr val="000000"/>
                </a:solidFill>
                <a:latin typeface="Verdana" panose="020B0604030504040204" pitchFamily="34" charset="0"/>
                <a:ea typeface="ＭＳ Ｐゴシック" panose="020B0600070205080204" pitchFamily="34" charset="-128"/>
              </a:rPr>
              <a:t>be alert to customer’s interests</a:t>
            </a:r>
          </a:p>
          <a:p>
            <a:pPr marL="1485900" lvl="3" indent="-457200" algn="l" eaLnBrk="1" hangingPunct="1">
              <a:spcAft>
                <a:spcPct val="20000"/>
              </a:spcAft>
              <a:buClr>
                <a:srgbClr val="008000"/>
              </a:buClr>
              <a:buFont typeface="Arial" panose="020B0604020202020204" pitchFamily="34" charset="0"/>
              <a:buChar char="•"/>
            </a:pPr>
            <a:r>
              <a:rPr lang="en-US" altLang="ja-JP" sz="1600">
                <a:solidFill>
                  <a:srgbClr val="000000"/>
                </a:solidFill>
                <a:latin typeface="Verdana" panose="020B0604030504040204" pitchFamily="34" charset="0"/>
                <a:ea typeface="ＭＳ Ｐゴシック" panose="020B0600070205080204" pitchFamily="34" charset="-128"/>
              </a:rPr>
              <a:t>Observe the customer’s behavior in the store</a:t>
            </a:r>
          </a:p>
          <a:p>
            <a:pPr marL="1485900" lvl="3" indent="-457200" algn="l" eaLnBrk="1" hangingPunct="1">
              <a:spcAft>
                <a:spcPct val="20000"/>
              </a:spcAft>
              <a:buClr>
                <a:srgbClr val="008000"/>
              </a:buClr>
              <a:buFont typeface="Arial" panose="020B0604020202020204" pitchFamily="34" charset="0"/>
              <a:buChar char="•"/>
            </a:pPr>
            <a:r>
              <a:rPr lang="en-US" altLang="ja-JP" sz="1600">
                <a:solidFill>
                  <a:srgbClr val="000000"/>
                </a:solidFill>
                <a:latin typeface="Verdana" panose="020B0604030504040204" pitchFamily="34" charset="0"/>
                <a:ea typeface="ＭＳ Ｐゴシック" panose="020B0600070205080204" pitchFamily="34" charset="-128"/>
              </a:rPr>
              <a:t>Greet the customer  - good morning/afternoon/evening</a:t>
            </a:r>
          </a:p>
          <a:p>
            <a:pPr marL="1028700" lvl="2" indent="-457200" algn="l" eaLnBrk="1" hangingPunct="1">
              <a:spcAft>
                <a:spcPct val="20000"/>
              </a:spcAft>
              <a:buClr>
                <a:srgbClr val="008000"/>
              </a:buClr>
              <a:buFontTx/>
              <a:buAutoNum type="arabicPeriod"/>
            </a:pPr>
            <a:r>
              <a:rPr lang="en-US" altLang="ja-JP" sz="2000">
                <a:solidFill>
                  <a:srgbClr val="000000"/>
                </a:solidFill>
                <a:latin typeface="Verdana" panose="020B0604030504040204" pitchFamily="34" charset="0"/>
                <a:ea typeface="ＭＳ Ｐゴシック" panose="020B0600070205080204" pitchFamily="34" charset="-128"/>
              </a:rPr>
              <a:t>Establish a relationship with the customer</a:t>
            </a:r>
          </a:p>
          <a:p>
            <a:pPr marL="1485900" lvl="3" indent="-457200" algn="l" eaLnBrk="1" hangingPunct="1">
              <a:spcAft>
                <a:spcPct val="20000"/>
              </a:spcAft>
              <a:buClr>
                <a:srgbClr val="008000"/>
              </a:buClr>
              <a:buFontTx/>
              <a:buAutoNum type="arabicPeriod"/>
            </a:pPr>
            <a:r>
              <a:rPr lang="en-US" altLang="ja-JP" sz="1600">
                <a:solidFill>
                  <a:srgbClr val="000000"/>
                </a:solidFill>
                <a:latin typeface="Verdana" panose="020B0604030504040204" pitchFamily="34" charset="0"/>
                <a:ea typeface="ＭＳ Ｐゴシック" panose="020B0600070205080204" pitchFamily="34" charset="-128"/>
              </a:rPr>
              <a:t>Treat customer as an individual – use eye contact and show genuine friendliness</a:t>
            </a:r>
          </a:p>
          <a:p>
            <a:pPr marL="1485900" lvl="3" indent="-457200" algn="l" eaLnBrk="1" hangingPunct="1">
              <a:spcAft>
                <a:spcPct val="20000"/>
              </a:spcAft>
              <a:buClr>
                <a:srgbClr val="008000"/>
              </a:buClr>
              <a:buFontTx/>
              <a:buAutoNum type="arabicPeriod"/>
            </a:pPr>
            <a:r>
              <a:rPr lang="en-US" altLang="ja-JP" sz="1600">
                <a:solidFill>
                  <a:srgbClr val="000000"/>
                </a:solidFill>
                <a:latin typeface="Verdana" panose="020B0604030504040204" pitchFamily="34" charset="0"/>
                <a:ea typeface="ＭＳ Ｐゴシック" panose="020B0600070205080204" pitchFamily="34" charset="-128"/>
              </a:rPr>
              <a:t>Don’t stereotype based on age, sex, race, appearance</a:t>
            </a:r>
          </a:p>
          <a:p>
            <a:pPr marL="1485900" lvl="3" indent="-457200" algn="l" eaLnBrk="1" hangingPunct="1">
              <a:spcAft>
                <a:spcPct val="20000"/>
              </a:spcAft>
              <a:buClr>
                <a:srgbClr val="008000"/>
              </a:buClr>
              <a:buFontTx/>
              <a:buAutoNum type="arabicPeriod"/>
            </a:pPr>
            <a:r>
              <a:rPr lang="en-US" altLang="ja-JP" sz="1600">
                <a:solidFill>
                  <a:srgbClr val="000000"/>
                </a:solidFill>
                <a:latin typeface="Verdana" panose="020B0604030504040204" pitchFamily="34" charset="0"/>
                <a:ea typeface="ＭＳ Ｐゴシック" panose="020B0600070205080204" pitchFamily="34" charset="-128"/>
              </a:rPr>
              <a:t>Be enthusiastic, respectful, and maintain eye contact </a:t>
            </a:r>
          </a:p>
          <a:p>
            <a:pPr marL="1028700" lvl="2" indent="-457200" algn="l" eaLnBrk="1" hangingPunct="1">
              <a:spcAft>
                <a:spcPct val="20000"/>
              </a:spcAft>
              <a:buClr>
                <a:srgbClr val="008000"/>
              </a:buClr>
              <a:buFontTx/>
              <a:buAutoNum type="arabicPeriod"/>
            </a:pPr>
            <a:r>
              <a:rPr lang="en-US" altLang="ja-JP" sz="2000">
                <a:solidFill>
                  <a:srgbClr val="000000"/>
                </a:solidFill>
                <a:latin typeface="Verdana" panose="020B0604030504040204" pitchFamily="34" charset="0"/>
                <a:ea typeface="ＭＳ Ｐゴシック" panose="020B0600070205080204" pitchFamily="34" charset="-128"/>
              </a:rPr>
              <a:t>Focus on the product</a:t>
            </a:r>
          </a:p>
          <a:p>
            <a:pPr marL="1485900" lvl="3" indent="-457200" algn="l" eaLnBrk="1" hangingPunct="1">
              <a:spcAft>
                <a:spcPct val="20000"/>
              </a:spcAft>
              <a:buClr>
                <a:srgbClr val="008000"/>
              </a:buClr>
              <a:buFontTx/>
              <a:buAutoNum type="arabicPeriod"/>
            </a:pPr>
            <a:r>
              <a:rPr lang="en-US" altLang="ja-JP" sz="1600">
                <a:solidFill>
                  <a:srgbClr val="000000"/>
                </a:solidFill>
                <a:latin typeface="Verdana" panose="020B0604030504040204" pitchFamily="34" charset="0"/>
                <a:ea typeface="ＭＳ Ｐゴシック" panose="020B0600070205080204" pitchFamily="34" charset="-128"/>
              </a:rPr>
              <a:t>What are the features that will build desire and interest in the customer.  Convert these to how they will benefit the customer</a:t>
            </a:r>
          </a:p>
          <a:p>
            <a:pPr marL="1485900" lvl="3" indent="-457200" algn="l" eaLnBrk="1" hangingPunct="1">
              <a:spcAft>
                <a:spcPct val="20000"/>
              </a:spcAft>
              <a:buClr>
                <a:srgbClr val="008000"/>
              </a:buClr>
              <a:buFontTx/>
              <a:buAutoNum type="arabicPeriod"/>
            </a:pPr>
            <a:endParaRPr lang="en-US" altLang="ja-JP" sz="1600">
              <a:solidFill>
                <a:srgbClr val="000000"/>
              </a:solidFill>
              <a:latin typeface="Verdana" panose="020B0604030504040204" pitchFamily="34" charset="0"/>
              <a:ea typeface="ＭＳ Ｐゴシック" panose="020B0600070205080204" pitchFamily="34" charset="-128"/>
            </a:endParaRPr>
          </a:p>
        </p:txBody>
      </p:sp>
      <p:sp>
        <p:nvSpPr>
          <p:cNvPr id="15364" name="Text Box 6">
            <a:extLst>
              <a:ext uri="{FF2B5EF4-FFF2-40B4-BE49-F238E27FC236}">
                <a16:creationId xmlns:a16="http://schemas.microsoft.com/office/drawing/2014/main" id="{4CD0C13F-DE2D-417C-B504-B62CC94DE43B}"/>
              </a:ext>
            </a:extLst>
          </p:cNvPr>
          <p:cNvSpPr txBox="1">
            <a:spLocks noChangeArrowheads="1"/>
          </p:cNvSpPr>
          <p:nvPr/>
        </p:nvSpPr>
        <p:spPr bwMode="auto">
          <a:xfrm>
            <a:off x="2514600" y="6477000"/>
            <a:ext cx="6096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900">
                <a:latin typeface="Verdana" panose="020B0604030504040204" pitchFamily="34" charset="0"/>
              </a:rPr>
              <a:t>Marketing Essentials Chapter 13, Section 13.1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99332">
                                            <p:txEl>
                                              <p:pRg st="0" end="0"/>
                                            </p:txEl>
                                          </p:spTgt>
                                        </p:tgtEl>
                                        <p:attrNameLst>
                                          <p:attrName>style.visibility</p:attrName>
                                        </p:attrNameLst>
                                      </p:cBhvr>
                                      <p:to>
                                        <p:strVal val="visible"/>
                                      </p:to>
                                    </p:set>
                                    <p:animEffect transition="in" filter="wipe(left)">
                                      <p:cBhvr>
                                        <p:cTn id="7" dur="500"/>
                                        <p:tgtEl>
                                          <p:spTgt spid="99332">
                                            <p:txEl>
                                              <p:pRg st="0" end="0"/>
                                            </p:txEl>
                                          </p:spTgt>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99332">
                                            <p:txEl>
                                              <p:pRg st="1" end="1"/>
                                            </p:txEl>
                                          </p:spTgt>
                                        </p:tgtEl>
                                        <p:attrNameLst>
                                          <p:attrName>style.visibility</p:attrName>
                                        </p:attrNameLst>
                                      </p:cBhvr>
                                      <p:to>
                                        <p:strVal val="visible"/>
                                      </p:to>
                                    </p:set>
                                    <p:animEffect transition="in" filter="wipe(left)">
                                      <p:cBhvr>
                                        <p:cTn id="11" dur="1000"/>
                                        <p:tgtEl>
                                          <p:spTgt spid="99332">
                                            <p:txEl>
                                              <p:pRg st="1" end="1"/>
                                            </p:txEl>
                                          </p:spTgt>
                                        </p:tgtEl>
                                      </p:cBhvr>
                                    </p:animEffect>
                                  </p:childTnLst>
                                </p:cTn>
                              </p:par>
                              <p:par>
                                <p:cTn id="12" presetID="22" presetClass="entr" presetSubtype="8" fill="hold" grpId="0" nodeType="withEffect">
                                  <p:stCondLst>
                                    <p:cond delay="0"/>
                                  </p:stCondLst>
                                  <p:childTnLst>
                                    <p:set>
                                      <p:cBhvr>
                                        <p:cTn id="13" dur="1" fill="hold">
                                          <p:stCondLst>
                                            <p:cond delay="0"/>
                                          </p:stCondLst>
                                        </p:cTn>
                                        <p:tgtEl>
                                          <p:spTgt spid="99332">
                                            <p:txEl>
                                              <p:pRg st="2" end="2"/>
                                            </p:txEl>
                                          </p:spTgt>
                                        </p:tgtEl>
                                        <p:attrNameLst>
                                          <p:attrName>style.visibility</p:attrName>
                                        </p:attrNameLst>
                                      </p:cBhvr>
                                      <p:to>
                                        <p:strVal val="visible"/>
                                      </p:to>
                                    </p:set>
                                    <p:animEffect transition="in" filter="wipe(left)">
                                      <p:cBhvr>
                                        <p:cTn id="14" dur="1000"/>
                                        <p:tgtEl>
                                          <p:spTgt spid="99332">
                                            <p:txEl>
                                              <p:pRg st="2" end="2"/>
                                            </p:txEl>
                                          </p:spTgt>
                                        </p:tgtEl>
                                      </p:cBhvr>
                                    </p:animEffect>
                                  </p:childTnLst>
                                </p:cTn>
                              </p:par>
                              <p:par>
                                <p:cTn id="15" presetID="22" presetClass="entr" presetSubtype="8" fill="hold" grpId="0" nodeType="withEffect">
                                  <p:stCondLst>
                                    <p:cond delay="0"/>
                                  </p:stCondLst>
                                  <p:childTnLst>
                                    <p:set>
                                      <p:cBhvr>
                                        <p:cTn id="16" dur="1" fill="hold">
                                          <p:stCondLst>
                                            <p:cond delay="0"/>
                                          </p:stCondLst>
                                        </p:cTn>
                                        <p:tgtEl>
                                          <p:spTgt spid="99332">
                                            <p:txEl>
                                              <p:pRg st="3" end="3"/>
                                            </p:txEl>
                                          </p:spTgt>
                                        </p:tgtEl>
                                        <p:attrNameLst>
                                          <p:attrName>style.visibility</p:attrName>
                                        </p:attrNameLst>
                                      </p:cBhvr>
                                      <p:to>
                                        <p:strVal val="visible"/>
                                      </p:to>
                                    </p:set>
                                    <p:animEffect transition="in" filter="wipe(left)">
                                      <p:cBhvr>
                                        <p:cTn id="17" dur="1000"/>
                                        <p:tgtEl>
                                          <p:spTgt spid="99332">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99332">
                                            <p:txEl>
                                              <p:pRg st="4" end="4"/>
                                            </p:txEl>
                                          </p:spTgt>
                                        </p:tgtEl>
                                        <p:attrNameLst>
                                          <p:attrName>style.visibility</p:attrName>
                                        </p:attrNameLst>
                                      </p:cBhvr>
                                      <p:to>
                                        <p:strVal val="visible"/>
                                      </p:to>
                                    </p:set>
                                    <p:animEffect transition="in" filter="wipe(left)">
                                      <p:cBhvr>
                                        <p:cTn id="22" dur="500"/>
                                        <p:tgtEl>
                                          <p:spTgt spid="99332">
                                            <p:txEl>
                                              <p:pRg st="4" end="4"/>
                                            </p:txEl>
                                          </p:spTgt>
                                        </p:tgtEl>
                                      </p:cBhvr>
                                    </p:animEffect>
                                  </p:childTnLst>
                                </p:cTn>
                              </p:par>
                            </p:childTnLst>
                          </p:cTn>
                        </p:par>
                        <p:par>
                          <p:cTn id="23" fill="hold" nodeType="afterGroup">
                            <p:stCondLst>
                              <p:cond delay="500"/>
                            </p:stCondLst>
                            <p:childTnLst>
                              <p:par>
                                <p:cTn id="24" presetID="22" presetClass="entr" presetSubtype="8" fill="hold" grpId="0" nodeType="afterEffect">
                                  <p:stCondLst>
                                    <p:cond delay="0"/>
                                  </p:stCondLst>
                                  <p:childTnLst>
                                    <p:set>
                                      <p:cBhvr>
                                        <p:cTn id="25" dur="1" fill="hold">
                                          <p:stCondLst>
                                            <p:cond delay="0"/>
                                          </p:stCondLst>
                                        </p:cTn>
                                        <p:tgtEl>
                                          <p:spTgt spid="99332">
                                            <p:txEl>
                                              <p:pRg st="5" end="5"/>
                                            </p:txEl>
                                          </p:spTgt>
                                        </p:tgtEl>
                                        <p:attrNameLst>
                                          <p:attrName>style.visibility</p:attrName>
                                        </p:attrNameLst>
                                      </p:cBhvr>
                                      <p:to>
                                        <p:strVal val="visible"/>
                                      </p:to>
                                    </p:set>
                                    <p:animEffect transition="in" filter="wipe(left)">
                                      <p:cBhvr>
                                        <p:cTn id="26" dur="1000"/>
                                        <p:tgtEl>
                                          <p:spTgt spid="99332">
                                            <p:txEl>
                                              <p:pRg st="5" end="5"/>
                                            </p:txEl>
                                          </p:spTgt>
                                        </p:tgtEl>
                                      </p:cBhvr>
                                    </p:animEffect>
                                  </p:childTnLst>
                                </p:cTn>
                              </p:par>
                            </p:childTnLst>
                          </p:cTn>
                        </p:par>
                        <p:par>
                          <p:cTn id="27" fill="hold" nodeType="afterGroup">
                            <p:stCondLst>
                              <p:cond delay="1500"/>
                            </p:stCondLst>
                            <p:childTnLst>
                              <p:par>
                                <p:cTn id="28" presetID="22" presetClass="entr" presetSubtype="8" fill="hold" grpId="0" nodeType="afterEffect">
                                  <p:stCondLst>
                                    <p:cond delay="0"/>
                                  </p:stCondLst>
                                  <p:childTnLst>
                                    <p:set>
                                      <p:cBhvr>
                                        <p:cTn id="29" dur="1" fill="hold">
                                          <p:stCondLst>
                                            <p:cond delay="0"/>
                                          </p:stCondLst>
                                        </p:cTn>
                                        <p:tgtEl>
                                          <p:spTgt spid="99332">
                                            <p:txEl>
                                              <p:pRg st="6" end="6"/>
                                            </p:txEl>
                                          </p:spTgt>
                                        </p:tgtEl>
                                        <p:attrNameLst>
                                          <p:attrName>style.visibility</p:attrName>
                                        </p:attrNameLst>
                                      </p:cBhvr>
                                      <p:to>
                                        <p:strVal val="visible"/>
                                      </p:to>
                                    </p:set>
                                    <p:animEffect transition="in" filter="wipe(left)">
                                      <p:cBhvr>
                                        <p:cTn id="30" dur="1000"/>
                                        <p:tgtEl>
                                          <p:spTgt spid="99332">
                                            <p:txEl>
                                              <p:pRg st="6" end="6"/>
                                            </p:txEl>
                                          </p:spTgt>
                                        </p:tgtEl>
                                      </p:cBhvr>
                                    </p:animEffect>
                                  </p:childTnLst>
                                </p:cTn>
                              </p:par>
                            </p:childTnLst>
                          </p:cTn>
                        </p:par>
                        <p:par>
                          <p:cTn id="31" fill="hold" nodeType="afterGroup">
                            <p:stCondLst>
                              <p:cond delay="2500"/>
                            </p:stCondLst>
                            <p:childTnLst>
                              <p:par>
                                <p:cTn id="32" presetID="22" presetClass="entr" presetSubtype="8" fill="hold" grpId="0" nodeType="afterEffect">
                                  <p:stCondLst>
                                    <p:cond delay="0"/>
                                  </p:stCondLst>
                                  <p:childTnLst>
                                    <p:set>
                                      <p:cBhvr>
                                        <p:cTn id="33" dur="1" fill="hold">
                                          <p:stCondLst>
                                            <p:cond delay="0"/>
                                          </p:stCondLst>
                                        </p:cTn>
                                        <p:tgtEl>
                                          <p:spTgt spid="99332">
                                            <p:txEl>
                                              <p:pRg st="7" end="7"/>
                                            </p:txEl>
                                          </p:spTgt>
                                        </p:tgtEl>
                                        <p:attrNameLst>
                                          <p:attrName>style.visibility</p:attrName>
                                        </p:attrNameLst>
                                      </p:cBhvr>
                                      <p:to>
                                        <p:strVal val="visible"/>
                                      </p:to>
                                    </p:set>
                                    <p:animEffect transition="in" filter="wipe(left)">
                                      <p:cBhvr>
                                        <p:cTn id="34" dur="1000"/>
                                        <p:tgtEl>
                                          <p:spTgt spid="99332">
                                            <p:txEl>
                                              <p:pRg st="7" end="7"/>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22" presetClass="entr" presetSubtype="8" fill="hold" grpId="0" nodeType="clickEffect">
                                  <p:stCondLst>
                                    <p:cond delay="0"/>
                                  </p:stCondLst>
                                  <p:childTnLst>
                                    <p:set>
                                      <p:cBhvr>
                                        <p:cTn id="38" dur="1" fill="hold">
                                          <p:stCondLst>
                                            <p:cond delay="0"/>
                                          </p:stCondLst>
                                        </p:cTn>
                                        <p:tgtEl>
                                          <p:spTgt spid="99332">
                                            <p:txEl>
                                              <p:pRg st="8" end="8"/>
                                            </p:txEl>
                                          </p:spTgt>
                                        </p:tgtEl>
                                        <p:attrNameLst>
                                          <p:attrName>style.visibility</p:attrName>
                                        </p:attrNameLst>
                                      </p:cBhvr>
                                      <p:to>
                                        <p:strVal val="visible"/>
                                      </p:to>
                                    </p:set>
                                    <p:animEffect transition="in" filter="wipe(left)">
                                      <p:cBhvr>
                                        <p:cTn id="39" dur="500"/>
                                        <p:tgtEl>
                                          <p:spTgt spid="99332">
                                            <p:txEl>
                                              <p:pRg st="8" end="8"/>
                                            </p:txEl>
                                          </p:spTgt>
                                        </p:tgtEl>
                                      </p:cBhvr>
                                    </p:animEffect>
                                  </p:childTnLst>
                                </p:cTn>
                              </p:par>
                              <p:par>
                                <p:cTn id="40" presetID="22" presetClass="entr" presetSubtype="8" fill="hold" grpId="0" nodeType="withEffect">
                                  <p:stCondLst>
                                    <p:cond delay="0"/>
                                  </p:stCondLst>
                                  <p:childTnLst>
                                    <p:set>
                                      <p:cBhvr>
                                        <p:cTn id="41" dur="1" fill="hold">
                                          <p:stCondLst>
                                            <p:cond delay="0"/>
                                          </p:stCondLst>
                                        </p:cTn>
                                        <p:tgtEl>
                                          <p:spTgt spid="99332">
                                            <p:txEl>
                                              <p:pRg st="9" end="9"/>
                                            </p:txEl>
                                          </p:spTgt>
                                        </p:tgtEl>
                                        <p:attrNameLst>
                                          <p:attrName>style.visibility</p:attrName>
                                        </p:attrNameLst>
                                      </p:cBhvr>
                                      <p:to>
                                        <p:strVal val="visible"/>
                                      </p:to>
                                    </p:set>
                                    <p:animEffect transition="in" filter="wipe(left)">
                                      <p:cBhvr>
                                        <p:cTn id="42" dur="500"/>
                                        <p:tgtEl>
                                          <p:spTgt spid="99332">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2"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8DAFAABF-8BF6-40F4-82A0-6E1DD2E5DFBB}"/>
              </a:ext>
            </a:extLst>
          </p:cNvPr>
          <p:cNvSpPr>
            <a:spLocks noGrp="1"/>
          </p:cNvSpPr>
          <p:nvPr>
            <p:ph type="title"/>
          </p:nvPr>
        </p:nvSpPr>
        <p:spPr bwMode="auto">
          <a:xfrm>
            <a:off x="457200" y="228600"/>
            <a:ext cx="5791200" cy="5794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altLang="en-US" sz="3200" b="1">
                <a:hlinkClick r:id="rId3"/>
              </a:rPr>
              <a:t>The Bad Salesman</a:t>
            </a:r>
            <a:endParaRPr lang="en-US" altLang="en-US" sz="3200" b="1"/>
          </a:p>
        </p:txBody>
      </p:sp>
      <p:pic>
        <p:nvPicPr>
          <p:cNvPr id="3" name="Online Media 2" title="The wrong way to run a sales call">
            <a:hlinkClick r:id="" action="ppaction://media"/>
            <a:extLst>
              <a:ext uri="{FF2B5EF4-FFF2-40B4-BE49-F238E27FC236}">
                <a16:creationId xmlns:a16="http://schemas.microsoft.com/office/drawing/2014/main" id="{5D41D6EB-7CAA-490B-9F81-56C37885E88C}"/>
              </a:ext>
            </a:extLst>
          </p:cNvPr>
          <p:cNvPicPr>
            <a:picLocks noRot="1" noChangeAspect="1"/>
          </p:cNvPicPr>
          <p:nvPr>
            <a:videoFile r:link="rId1"/>
          </p:nvPr>
        </p:nvPicPr>
        <p:blipFill>
          <a:blip r:embed="rId4"/>
          <a:stretch>
            <a:fillRect/>
          </a:stretch>
        </p:blipFill>
        <p:spPr>
          <a:xfrm>
            <a:off x="914400" y="1524000"/>
            <a:ext cx="7176061" cy="405447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3"/>
                </p:tgtEl>
              </p:cMediaNode>
            </p:video>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3"/>
                                        </p:tgtEl>
                                      </p:cBhvr>
                                    </p:cmd>
                                  </p:childTnLst>
                                </p:cTn>
                              </p:par>
                            </p:childTnLst>
                          </p:cTn>
                        </p:par>
                      </p:childTnLst>
                    </p:cTn>
                  </p:par>
                </p:childTnLst>
              </p:cTn>
              <p:nextCondLst>
                <p:cond evt="onClick" delay="0">
                  <p:tgtEl>
                    <p:spTgt spid="3"/>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B5DF5112-E0E4-4F92-8784-844464B2EED2}"/>
              </a:ext>
            </a:extLst>
          </p:cNvPr>
          <p:cNvSpPr>
            <a:spLocks noGrp="1" noChangeArrowheads="1"/>
          </p:cNvSpPr>
          <p:nvPr>
            <p:ph type="ctrTitle"/>
          </p:nvPr>
        </p:nvSpPr>
        <p:spPr bwMode="auto">
          <a:xfrm>
            <a:off x="1138238" y="1066800"/>
            <a:ext cx="7853362" cy="990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US" altLang="ja-JP" sz="2400" b="1">
                <a:solidFill>
                  <a:srgbClr val="000066"/>
                </a:solidFill>
                <a:latin typeface="Verdana" panose="020B0604030504040204" pitchFamily="34" charset="0"/>
                <a:ea typeface="ＭＳ Ｐゴシック" panose="020B0600070205080204" pitchFamily="34" charset="-128"/>
              </a:rPr>
              <a:t>The Approach in Retail Selling </a:t>
            </a:r>
            <a:endParaRPr lang="en-US" altLang="en-US" sz="2400" b="1">
              <a:solidFill>
                <a:srgbClr val="000066"/>
              </a:solidFill>
              <a:latin typeface="Verdana" panose="020B0604030504040204" pitchFamily="34" charset="0"/>
              <a:cs typeface="Times New Roman" panose="02020603050405020304" pitchFamily="18" charset="0"/>
            </a:endParaRPr>
          </a:p>
        </p:txBody>
      </p:sp>
      <p:sp>
        <p:nvSpPr>
          <p:cNvPr id="101379" name="Rectangle 3">
            <a:extLst>
              <a:ext uri="{FF2B5EF4-FFF2-40B4-BE49-F238E27FC236}">
                <a16:creationId xmlns:a16="http://schemas.microsoft.com/office/drawing/2014/main" id="{DEE5D26D-C969-4208-B00A-C5F8A54B0A43}"/>
              </a:ext>
            </a:extLst>
          </p:cNvPr>
          <p:cNvSpPr>
            <a:spLocks noGrp="1" noChangeArrowheads="1"/>
          </p:cNvSpPr>
          <p:nvPr>
            <p:ph type="subTitle" idx="1"/>
          </p:nvPr>
        </p:nvSpPr>
        <p:spPr bwMode="auto">
          <a:xfrm>
            <a:off x="1219200" y="1828800"/>
            <a:ext cx="7391400" cy="426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spcAft>
                <a:spcPct val="20000"/>
              </a:spcAft>
              <a:buFont typeface="Symbol" panose="05050102010706020507" pitchFamily="18" charset="2"/>
              <a:buNone/>
            </a:pPr>
            <a:r>
              <a:rPr lang="en-US" altLang="ja-JP" sz="1800" b="1" i="1">
                <a:solidFill>
                  <a:srgbClr val="000000"/>
                </a:solidFill>
                <a:latin typeface="Verdana" panose="020B0604030504040204" pitchFamily="34" charset="0"/>
                <a:ea typeface="ＭＳ Ｐゴシック" panose="020B0600070205080204" pitchFamily="34" charset="-128"/>
              </a:rPr>
              <a:t>Three approach methods </a:t>
            </a:r>
            <a:r>
              <a:rPr lang="en-US" altLang="ja-JP" sz="1800">
                <a:solidFill>
                  <a:srgbClr val="000000"/>
                </a:solidFill>
                <a:latin typeface="Verdana" panose="020B0604030504040204" pitchFamily="34" charset="0"/>
                <a:ea typeface="ＭＳ Ｐゴシック" panose="020B0600070205080204" pitchFamily="34" charset="-128"/>
              </a:rPr>
              <a:t>used for retail customers:</a:t>
            </a:r>
            <a:br>
              <a:rPr lang="en-US" altLang="ja-JP" sz="1800">
                <a:solidFill>
                  <a:srgbClr val="000000"/>
                </a:solidFill>
                <a:latin typeface="Verdana" panose="020B0604030504040204" pitchFamily="34" charset="0"/>
                <a:ea typeface="ＭＳ Ｐゴシック" panose="020B0600070205080204" pitchFamily="34" charset="-128"/>
              </a:rPr>
            </a:br>
            <a:endParaRPr lang="en-US" altLang="ja-JP" sz="1800">
              <a:solidFill>
                <a:srgbClr val="000000"/>
              </a:solidFill>
              <a:latin typeface="Verdana" panose="020B0604030504040204" pitchFamily="34" charset="0"/>
              <a:ea typeface="ＭＳ Ｐゴシック" panose="020B0600070205080204" pitchFamily="34" charset="-128"/>
            </a:endParaRPr>
          </a:p>
          <a:p>
            <a:pPr lvl="1" indent="-342900" algn="l" eaLnBrk="1" hangingPunct="1">
              <a:spcAft>
                <a:spcPct val="20000"/>
              </a:spcAft>
              <a:buClr>
                <a:srgbClr val="008000"/>
              </a:buClr>
              <a:buFontTx/>
              <a:buAutoNum type="arabicPeriod"/>
            </a:pPr>
            <a:r>
              <a:rPr lang="en-US" altLang="ja-JP" sz="1800">
                <a:solidFill>
                  <a:srgbClr val="000000"/>
                </a:solidFill>
                <a:latin typeface="Verdana" panose="020B0604030504040204" pitchFamily="34" charset="0"/>
                <a:ea typeface="ＭＳ Ｐゴシック" panose="020B0600070205080204" pitchFamily="34" charset="-128"/>
              </a:rPr>
              <a:t>The service approach</a:t>
            </a:r>
          </a:p>
          <a:p>
            <a:pPr lvl="1" indent="-342900" algn="l" eaLnBrk="1" hangingPunct="1">
              <a:spcAft>
                <a:spcPct val="20000"/>
              </a:spcAft>
              <a:buClr>
                <a:srgbClr val="008000"/>
              </a:buClr>
              <a:buFontTx/>
              <a:buAutoNum type="arabicPeriod"/>
            </a:pPr>
            <a:r>
              <a:rPr lang="en-US" altLang="ja-JP" sz="1800">
                <a:solidFill>
                  <a:srgbClr val="000000"/>
                </a:solidFill>
                <a:latin typeface="Verdana" panose="020B0604030504040204" pitchFamily="34" charset="0"/>
                <a:ea typeface="ＭＳ Ｐゴシック" panose="020B0600070205080204" pitchFamily="34" charset="-128"/>
              </a:rPr>
              <a:t>The greeting approach</a:t>
            </a:r>
          </a:p>
          <a:p>
            <a:pPr lvl="1" indent="-342900" algn="l" eaLnBrk="1" hangingPunct="1">
              <a:spcAft>
                <a:spcPct val="20000"/>
              </a:spcAft>
              <a:buClr>
                <a:srgbClr val="008000"/>
              </a:buClr>
              <a:buFontTx/>
              <a:buAutoNum type="arabicPeriod"/>
            </a:pPr>
            <a:r>
              <a:rPr lang="en-US" altLang="ja-JP" sz="1800">
                <a:solidFill>
                  <a:srgbClr val="000000"/>
                </a:solidFill>
                <a:latin typeface="Verdana" panose="020B0604030504040204" pitchFamily="34" charset="0"/>
                <a:ea typeface="ＭＳ Ｐゴシック" panose="020B0600070205080204" pitchFamily="34" charset="-128"/>
              </a:rPr>
              <a:t>The merchandise approach</a:t>
            </a:r>
          </a:p>
          <a:p>
            <a:pPr algn="l" eaLnBrk="1" hangingPunct="1">
              <a:spcAft>
                <a:spcPct val="20000"/>
              </a:spcAft>
              <a:buFont typeface="Symbol" panose="05050102010706020507" pitchFamily="18" charset="2"/>
              <a:buNone/>
            </a:pPr>
            <a:br>
              <a:rPr lang="en-US" altLang="ja-JP" sz="1800">
                <a:solidFill>
                  <a:srgbClr val="000000"/>
                </a:solidFill>
                <a:latin typeface="Verdana" panose="020B0604030504040204" pitchFamily="34" charset="0"/>
                <a:ea typeface="ＭＳ Ｐゴシック" panose="020B0600070205080204" pitchFamily="34" charset="-128"/>
              </a:rPr>
            </a:br>
            <a:r>
              <a:rPr lang="en-US" altLang="ja-JP" sz="1800">
                <a:solidFill>
                  <a:srgbClr val="000000"/>
                </a:solidFill>
                <a:latin typeface="Verdana" panose="020B0604030504040204" pitchFamily="34" charset="0"/>
                <a:ea typeface="ＭＳ Ｐゴシック" panose="020B0600070205080204" pitchFamily="34" charset="-128"/>
              </a:rPr>
              <a:t>Evaluate the selling situation and the type of customer to determine which method is best	 </a:t>
            </a:r>
            <a:endParaRPr lang="en-US" altLang="en-US" sz="1800">
              <a:solidFill>
                <a:srgbClr val="000000"/>
              </a:solidFill>
              <a:latin typeface="Verdana" panose="020B0604030504040204" pitchFamily="34" charset="0"/>
              <a:ea typeface="ＭＳ Ｐゴシック" panose="020B0600070205080204" pitchFamily="34" charset="-128"/>
            </a:endParaRPr>
          </a:p>
        </p:txBody>
      </p:sp>
      <p:sp>
        <p:nvSpPr>
          <p:cNvPr id="17412" name="Text Box 4">
            <a:extLst>
              <a:ext uri="{FF2B5EF4-FFF2-40B4-BE49-F238E27FC236}">
                <a16:creationId xmlns:a16="http://schemas.microsoft.com/office/drawing/2014/main" id="{324276E7-E331-47C6-A25F-4EC8C3AAA9CF}"/>
              </a:ext>
            </a:extLst>
          </p:cNvPr>
          <p:cNvSpPr txBox="1">
            <a:spLocks noChangeArrowheads="1"/>
          </p:cNvSpPr>
          <p:nvPr/>
        </p:nvSpPr>
        <p:spPr bwMode="auto">
          <a:xfrm>
            <a:off x="2514600" y="6477000"/>
            <a:ext cx="6096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900">
                <a:latin typeface="Verdana" panose="020B0604030504040204" pitchFamily="34" charset="0"/>
              </a:rPr>
              <a:t>Marketing Essentials Chapter 13, Section 13.1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01379">
                                            <p:txEl>
                                              <p:pRg st="0" end="0"/>
                                            </p:txEl>
                                          </p:spTgt>
                                        </p:tgtEl>
                                        <p:attrNameLst>
                                          <p:attrName>style.visibility</p:attrName>
                                        </p:attrNameLst>
                                      </p:cBhvr>
                                      <p:to>
                                        <p:strVal val="visible"/>
                                      </p:to>
                                    </p:set>
                                    <p:animEffect transition="in" filter="wipe(left)">
                                      <p:cBhvr>
                                        <p:cTn id="7" dur="500"/>
                                        <p:tgtEl>
                                          <p:spTgt spid="101379">
                                            <p:txEl>
                                              <p:pRg st="0" end="0"/>
                                            </p:txEl>
                                          </p:spTgt>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01379">
                                            <p:txEl>
                                              <p:pRg st="1" end="1"/>
                                            </p:txEl>
                                          </p:spTgt>
                                        </p:tgtEl>
                                        <p:attrNameLst>
                                          <p:attrName>style.visibility</p:attrName>
                                        </p:attrNameLst>
                                      </p:cBhvr>
                                      <p:to>
                                        <p:strVal val="visible"/>
                                      </p:to>
                                    </p:set>
                                    <p:animEffect transition="in" filter="wipe(left)">
                                      <p:cBhvr>
                                        <p:cTn id="11" dur="500"/>
                                        <p:tgtEl>
                                          <p:spTgt spid="101379">
                                            <p:txEl>
                                              <p:pRg st="1" end="1"/>
                                            </p:txEl>
                                          </p:spTgt>
                                        </p:tgtEl>
                                      </p:cBhvr>
                                    </p:animEffect>
                                  </p:childTnLst>
                                </p:cTn>
                              </p:par>
                            </p:childTnLst>
                          </p:cTn>
                        </p:par>
                        <p:par>
                          <p:cTn id="12" fill="hold" nodeType="afterGroup">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101379">
                                            <p:txEl>
                                              <p:pRg st="2" end="2"/>
                                            </p:txEl>
                                          </p:spTgt>
                                        </p:tgtEl>
                                        <p:attrNameLst>
                                          <p:attrName>style.visibility</p:attrName>
                                        </p:attrNameLst>
                                      </p:cBhvr>
                                      <p:to>
                                        <p:strVal val="visible"/>
                                      </p:to>
                                    </p:set>
                                    <p:animEffect transition="in" filter="wipe(left)">
                                      <p:cBhvr>
                                        <p:cTn id="15" dur="500"/>
                                        <p:tgtEl>
                                          <p:spTgt spid="101379">
                                            <p:txEl>
                                              <p:pRg st="2" end="2"/>
                                            </p:txEl>
                                          </p:spTgt>
                                        </p:tgtEl>
                                      </p:cBhvr>
                                    </p:animEffect>
                                  </p:childTnLst>
                                </p:cTn>
                              </p:par>
                            </p:childTnLst>
                          </p:cTn>
                        </p:par>
                        <p:par>
                          <p:cTn id="16" fill="hold" nodeType="afterGroup">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101379">
                                            <p:txEl>
                                              <p:pRg st="3" end="3"/>
                                            </p:txEl>
                                          </p:spTgt>
                                        </p:tgtEl>
                                        <p:attrNameLst>
                                          <p:attrName>style.visibility</p:attrName>
                                        </p:attrNameLst>
                                      </p:cBhvr>
                                      <p:to>
                                        <p:strVal val="visible"/>
                                      </p:to>
                                    </p:set>
                                    <p:animEffect transition="in" filter="wipe(left)">
                                      <p:cBhvr>
                                        <p:cTn id="19" dur="500"/>
                                        <p:tgtEl>
                                          <p:spTgt spid="101379">
                                            <p:txEl>
                                              <p:pRg st="3" end="3"/>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101379">
                                            <p:txEl>
                                              <p:pRg st="4" end="4"/>
                                            </p:txEl>
                                          </p:spTgt>
                                        </p:tgtEl>
                                        <p:attrNameLst>
                                          <p:attrName>style.visibility</p:attrName>
                                        </p:attrNameLst>
                                      </p:cBhvr>
                                      <p:to>
                                        <p:strVal val="visible"/>
                                      </p:to>
                                    </p:set>
                                    <p:animEffect transition="in" filter="wipe(left)">
                                      <p:cBhvr>
                                        <p:cTn id="24" dur="500"/>
                                        <p:tgtEl>
                                          <p:spTgt spid="10137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379"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41C1F763-50C8-470D-B802-B52767C84F6F}"/>
              </a:ext>
            </a:extLst>
          </p:cNvPr>
          <p:cNvSpPr>
            <a:spLocks noGrp="1"/>
          </p:cNvSpPr>
          <p:nvPr>
            <p:ph type="title"/>
          </p:nvPr>
        </p:nvSpPr>
        <p:spPr bwMode="auto">
          <a:xfrm>
            <a:off x="304800" y="152400"/>
            <a:ext cx="5181600" cy="7921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3200" b="1">
                <a:hlinkClick r:id="rId3"/>
              </a:rPr>
              <a:t>Greeting the Customer</a:t>
            </a:r>
            <a:endParaRPr lang="en-US" altLang="en-US" sz="3200" b="1"/>
          </a:p>
        </p:txBody>
      </p:sp>
      <p:pic>
        <p:nvPicPr>
          <p:cNvPr id="3" name="QnLGRlKFZGU?start=5">
            <a:extLst>
              <a:ext uri="{FF2B5EF4-FFF2-40B4-BE49-F238E27FC236}">
                <a16:creationId xmlns:a16="http://schemas.microsoft.com/office/drawing/2014/main" id="{04EF93A0-5D3D-439B-A4D4-BFA232DD6556}"/>
              </a:ext>
            </a:extLst>
          </p:cNvPr>
          <p:cNvPicPr>
            <a:picLocks noRot="1" noChangeAspect="1"/>
          </p:cNvPicPr>
          <p:nvPr>
            <a:videoFile r:link="rId1"/>
          </p:nvPr>
        </p:nvPicPr>
        <p:blipFill>
          <a:blip r:embed="rId4">
            <a:extLst>
              <a:ext uri="{28A0092B-C50C-407E-A947-70E740481C1C}">
                <a14:useLocalDpi xmlns:a14="http://schemas.microsoft.com/office/drawing/2010/main" val="0"/>
              </a:ext>
            </a:extLst>
          </a:blip>
          <a:srcRect/>
          <a:stretch>
            <a:fillRect/>
          </a:stretch>
        </p:blipFill>
        <p:spPr bwMode="auto">
          <a:xfrm>
            <a:off x="838200" y="1219200"/>
            <a:ext cx="7450138"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a:extLst>
              <a:ext uri="{FF2B5EF4-FFF2-40B4-BE49-F238E27FC236}">
                <a16:creationId xmlns:a16="http://schemas.microsoft.com/office/drawing/2014/main" id="{74BA12D5-3230-4B04-BF35-20D343C2D629}"/>
              </a:ext>
            </a:extLst>
          </p:cNvPr>
          <p:cNvSpPr>
            <a:spLocks noGrp="1" noChangeArrowheads="1"/>
          </p:cNvSpPr>
          <p:nvPr>
            <p:ph type="ctrTitle"/>
          </p:nvPr>
        </p:nvSpPr>
        <p:spPr bwMode="auto">
          <a:xfrm>
            <a:off x="1138238" y="1066800"/>
            <a:ext cx="7853362" cy="990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US" altLang="ja-JP" sz="2400" b="1">
                <a:solidFill>
                  <a:srgbClr val="000066"/>
                </a:solidFill>
                <a:latin typeface="Verdana" panose="020B0604030504040204" pitchFamily="34" charset="0"/>
                <a:ea typeface="ＭＳ Ｐゴシック" panose="020B0600070205080204" pitchFamily="34" charset="-128"/>
              </a:rPr>
              <a:t>What Is Selling? </a:t>
            </a:r>
            <a:endParaRPr lang="en-US" altLang="en-US" sz="2400" b="1">
              <a:solidFill>
                <a:srgbClr val="000066"/>
              </a:solidFill>
              <a:latin typeface="Verdana" panose="020B0604030504040204" pitchFamily="34" charset="0"/>
              <a:ea typeface="ＭＳ Ｐゴシック" panose="020B0600070205080204" pitchFamily="34" charset="-128"/>
            </a:endParaRPr>
          </a:p>
        </p:txBody>
      </p:sp>
      <p:sp>
        <p:nvSpPr>
          <p:cNvPr id="6150" name="Rectangle 6">
            <a:extLst>
              <a:ext uri="{FF2B5EF4-FFF2-40B4-BE49-F238E27FC236}">
                <a16:creationId xmlns:a16="http://schemas.microsoft.com/office/drawing/2014/main" id="{AB700EED-4824-40F7-BB18-99C6D3316920}"/>
              </a:ext>
            </a:extLst>
          </p:cNvPr>
          <p:cNvSpPr>
            <a:spLocks noGrp="1" noChangeArrowheads="1"/>
          </p:cNvSpPr>
          <p:nvPr>
            <p:ph type="subTitle" idx="1"/>
          </p:nvPr>
        </p:nvSpPr>
        <p:spPr bwMode="auto">
          <a:xfrm>
            <a:off x="1219200" y="1828800"/>
            <a:ext cx="7391400" cy="2819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342900" lvl="1" indent="-228600" algn="l" eaLnBrk="1" hangingPunct="1">
              <a:lnSpc>
                <a:spcPct val="80000"/>
              </a:lnSpc>
              <a:spcAft>
                <a:spcPct val="40000"/>
              </a:spcAft>
              <a:buFont typeface="Symbol" panose="05050102010706020507" pitchFamily="18" charset="2"/>
              <a:buNone/>
            </a:pPr>
            <a:r>
              <a:rPr lang="en-US" altLang="en-US" sz="1800" b="1">
                <a:solidFill>
                  <a:srgbClr val="CA0C00"/>
                </a:solidFill>
                <a:latin typeface="Verdana" panose="020B0604030504040204" pitchFamily="34" charset="0"/>
                <a:cs typeface="Times New Roman" panose="02020603050405020304" pitchFamily="18" charset="0"/>
              </a:rPr>
              <a:t>Objectives</a:t>
            </a:r>
          </a:p>
          <a:p>
            <a:pPr marL="342900" lvl="1" indent="-228600" algn="l" eaLnBrk="1" hangingPunct="1">
              <a:lnSpc>
                <a:spcPct val="80000"/>
              </a:lnSpc>
              <a:spcAft>
                <a:spcPct val="40000"/>
              </a:spcAft>
              <a:buClr>
                <a:srgbClr val="008000"/>
              </a:buClr>
              <a:buFont typeface="Symbol" panose="05050102010706020507" pitchFamily="18" charset="2"/>
              <a:buChar char=""/>
            </a:pPr>
            <a:r>
              <a:rPr lang="en-US" altLang="ja-JP" sz="1800">
                <a:solidFill>
                  <a:srgbClr val="000000"/>
                </a:solidFill>
                <a:latin typeface="Verdana" panose="020B0604030504040204" pitchFamily="34" charset="0"/>
                <a:ea typeface="ＭＳ Ｐゴシック" panose="020B0600070205080204" pitchFamily="34" charset="-128"/>
              </a:rPr>
              <a:t>List the seven steps of a sale</a:t>
            </a:r>
          </a:p>
          <a:p>
            <a:pPr marL="342900" lvl="1" indent="-228600" algn="l" eaLnBrk="1" hangingPunct="1">
              <a:lnSpc>
                <a:spcPct val="80000"/>
              </a:lnSpc>
              <a:spcAft>
                <a:spcPct val="40000"/>
              </a:spcAft>
              <a:buClr>
                <a:srgbClr val="008000"/>
              </a:buClr>
              <a:buFont typeface="Symbol" panose="05050102010706020507" pitchFamily="18" charset="2"/>
              <a:buChar char=""/>
            </a:pPr>
            <a:r>
              <a:rPr lang="en-US" altLang="ja-JP" sz="1800">
                <a:solidFill>
                  <a:srgbClr val="000000"/>
                </a:solidFill>
                <a:latin typeface="Verdana" panose="020B0604030504040204" pitchFamily="34" charset="0"/>
                <a:ea typeface="ＭＳ Ｐゴシック" panose="020B0600070205080204" pitchFamily="34" charset="-128"/>
              </a:rPr>
              <a:t>Explain the importance and purposes of the approach in the sales process</a:t>
            </a:r>
          </a:p>
          <a:p>
            <a:pPr marL="342900" lvl="1" indent="-228600" algn="l" eaLnBrk="1" hangingPunct="1">
              <a:lnSpc>
                <a:spcPct val="80000"/>
              </a:lnSpc>
              <a:spcAft>
                <a:spcPct val="40000"/>
              </a:spcAft>
              <a:buClr>
                <a:srgbClr val="008000"/>
              </a:buClr>
              <a:buFont typeface="Symbol" panose="05050102010706020507" pitchFamily="18" charset="2"/>
              <a:buChar char=""/>
            </a:pPr>
            <a:r>
              <a:rPr lang="en-US" altLang="ja-JP" sz="1800">
                <a:solidFill>
                  <a:srgbClr val="000000"/>
                </a:solidFill>
                <a:latin typeface="Verdana" panose="020B0604030504040204" pitchFamily="34" charset="0"/>
                <a:ea typeface="ＭＳ Ｐゴシック" panose="020B0600070205080204" pitchFamily="34" charset="-128"/>
              </a:rPr>
              <a:t>Demonstrate how business-to-business sales representatives conduct the initial approach</a:t>
            </a:r>
          </a:p>
          <a:p>
            <a:pPr marL="342900" lvl="1" indent="-228600" algn="l" eaLnBrk="1" hangingPunct="1">
              <a:lnSpc>
                <a:spcPct val="80000"/>
              </a:lnSpc>
              <a:spcAft>
                <a:spcPct val="40000"/>
              </a:spcAft>
              <a:buClr>
                <a:srgbClr val="008000"/>
              </a:buClr>
              <a:buFont typeface="Symbol" panose="05050102010706020507" pitchFamily="18" charset="2"/>
              <a:buChar char=""/>
            </a:pPr>
            <a:r>
              <a:rPr lang="en-US" altLang="ja-JP" sz="1800">
                <a:solidFill>
                  <a:srgbClr val="000000"/>
                </a:solidFill>
                <a:latin typeface="Verdana" panose="020B0604030504040204" pitchFamily="34" charset="0"/>
                <a:ea typeface="ＭＳ Ｐゴシック" panose="020B0600070205080204" pitchFamily="34" charset="-128"/>
              </a:rPr>
              <a:t>Name three methods for making the initial approach in retail sales </a:t>
            </a:r>
            <a:endParaRPr lang="en-US" altLang="en-US" sz="1800">
              <a:solidFill>
                <a:srgbClr val="000000"/>
              </a:solidFill>
              <a:latin typeface="Verdana" panose="020B0604030504040204" pitchFamily="34" charset="0"/>
              <a:cs typeface="Times New Roman" panose="02020603050405020304" pitchFamily="18" charset="0"/>
            </a:endParaRPr>
          </a:p>
        </p:txBody>
      </p:sp>
      <p:sp>
        <p:nvSpPr>
          <p:cNvPr id="3076" name="Text Box 20">
            <a:extLst>
              <a:ext uri="{FF2B5EF4-FFF2-40B4-BE49-F238E27FC236}">
                <a16:creationId xmlns:a16="http://schemas.microsoft.com/office/drawing/2014/main" id="{6446A8C3-8C7A-4A50-8A8B-49B51DBCBE38}"/>
              </a:ext>
            </a:extLst>
          </p:cNvPr>
          <p:cNvSpPr txBox="1">
            <a:spLocks noChangeArrowheads="1"/>
          </p:cNvSpPr>
          <p:nvPr/>
        </p:nvSpPr>
        <p:spPr bwMode="auto">
          <a:xfrm>
            <a:off x="2514600" y="6477000"/>
            <a:ext cx="6096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900">
                <a:latin typeface="Verdana" panose="020B0604030504040204" pitchFamily="34" charset="0"/>
              </a:rPr>
              <a:t>Marketing Essentials Chapter 13, Section 13.1</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6150">
                                            <p:txEl>
                                              <p:pRg st="0" end="0"/>
                                            </p:txEl>
                                          </p:spTgt>
                                        </p:tgtEl>
                                        <p:attrNameLst>
                                          <p:attrName>style.visibility</p:attrName>
                                        </p:attrNameLst>
                                      </p:cBhvr>
                                      <p:to>
                                        <p:strVal val="visible"/>
                                      </p:to>
                                    </p:set>
                                    <p:animEffect transition="in" filter="wipe(left)">
                                      <p:cBhvr>
                                        <p:cTn id="7" dur="500"/>
                                        <p:tgtEl>
                                          <p:spTgt spid="6150">
                                            <p:txEl>
                                              <p:pRg st="0" end="0"/>
                                            </p:txEl>
                                          </p:spTgt>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6150">
                                            <p:txEl>
                                              <p:pRg st="1" end="1"/>
                                            </p:txEl>
                                          </p:spTgt>
                                        </p:tgtEl>
                                        <p:attrNameLst>
                                          <p:attrName>style.visibility</p:attrName>
                                        </p:attrNameLst>
                                      </p:cBhvr>
                                      <p:to>
                                        <p:strVal val="visible"/>
                                      </p:to>
                                    </p:set>
                                    <p:animEffect transition="in" filter="wipe(left)">
                                      <p:cBhvr>
                                        <p:cTn id="11" dur="500"/>
                                        <p:tgtEl>
                                          <p:spTgt spid="6150">
                                            <p:txEl>
                                              <p:pRg st="1" end="1"/>
                                            </p:txEl>
                                          </p:spTgt>
                                        </p:tgtEl>
                                      </p:cBhvr>
                                    </p:animEffect>
                                  </p:childTnLst>
                                </p:cTn>
                              </p:par>
                            </p:childTnLst>
                          </p:cTn>
                        </p:par>
                        <p:par>
                          <p:cTn id="12" fill="hold" nodeType="afterGroup">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6150">
                                            <p:txEl>
                                              <p:pRg st="2" end="2"/>
                                            </p:txEl>
                                          </p:spTgt>
                                        </p:tgtEl>
                                        <p:attrNameLst>
                                          <p:attrName>style.visibility</p:attrName>
                                        </p:attrNameLst>
                                      </p:cBhvr>
                                      <p:to>
                                        <p:strVal val="visible"/>
                                      </p:to>
                                    </p:set>
                                    <p:animEffect transition="in" filter="wipe(left)">
                                      <p:cBhvr>
                                        <p:cTn id="15" dur="500"/>
                                        <p:tgtEl>
                                          <p:spTgt spid="6150">
                                            <p:txEl>
                                              <p:pRg st="2" end="2"/>
                                            </p:txEl>
                                          </p:spTgt>
                                        </p:tgtEl>
                                      </p:cBhvr>
                                    </p:animEffect>
                                  </p:childTnLst>
                                </p:cTn>
                              </p:par>
                            </p:childTnLst>
                          </p:cTn>
                        </p:par>
                        <p:par>
                          <p:cTn id="16" fill="hold" nodeType="afterGroup">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6150">
                                            <p:txEl>
                                              <p:pRg st="3" end="3"/>
                                            </p:txEl>
                                          </p:spTgt>
                                        </p:tgtEl>
                                        <p:attrNameLst>
                                          <p:attrName>style.visibility</p:attrName>
                                        </p:attrNameLst>
                                      </p:cBhvr>
                                      <p:to>
                                        <p:strVal val="visible"/>
                                      </p:to>
                                    </p:set>
                                    <p:animEffect transition="in" filter="wipe(left)">
                                      <p:cBhvr>
                                        <p:cTn id="19" dur="500"/>
                                        <p:tgtEl>
                                          <p:spTgt spid="6150">
                                            <p:txEl>
                                              <p:pRg st="3" end="3"/>
                                            </p:txEl>
                                          </p:spTgt>
                                        </p:tgtEl>
                                      </p:cBhvr>
                                    </p:animEffect>
                                  </p:childTnLst>
                                </p:cTn>
                              </p:par>
                            </p:childTnLst>
                          </p:cTn>
                        </p:par>
                        <p:par>
                          <p:cTn id="20" fill="hold" nodeType="afterGroup">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6150">
                                            <p:txEl>
                                              <p:pRg st="4" end="4"/>
                                            </p:txEl>
                                          </p:spTgt>
                                        </p:tgtEl>
                                        <p:attrNameLst>
                                          <p:attrName>style.visibility</p:attrName>
                                        </p:attrNameLst>
                                      </p:cBhvr>
                                      <p:to>
                                        <p:strVal val="visible"/>
                                      </p:to>
                                    </p:set>
                                    <p:animEffect transition="in" filter="wipe(left)">
                                      <p:cBhvr>
                                        <p:cTn id="23" dur="500"/>
                                        <p:tgtEl>
                                          <p:spTgt spid="615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0"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a:extLst>
              <a:ext uri="{FF2B5EF4-FFF2-40B4-BE49-F238E27FC236}">
                <a16:creationId xmlns:a16="http://schemas.microsoft.com/office/drawing/2014/main" id="{1BB78A7C-10AC-4AD8-B95A-5CBBC8B4F299}"/>
              </a:ext>
            </a:extLst>
          </p:cNvPr>
          <p:cNvSpPr>
            <a:spLocks noGrp="1" noChangeArrowheads="1"/>
          </p:cNvSpPr>
          <p:nvPr>
            <p:ph type="ctrTitle"/>
          </p:nvPr>
        </p:nvSpPr>
        <p:spPr bwMode="auto">
          <a:xfrm>
            <a:off x="1057275" y="1066800"/>
            <a:ext cx="7934325" cy="990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US" altLang="ja-JP" sz="2400" b="1">
                <a:solidFill>
                  <a:srgbClr val="000066"/>
                </a:solidFill>
                <a:latin typeface="Verdana" panose="020B0604030504040204" pitchFamily="34" charset="0"/>
                <a:ea typeface="ＭＳ Ｐゴシック" panose="020B0600070205080204" pitchFamily="34" charset="-128"/>
              </a:rPr>
              <a:t>Service Approach</a:t>
            </a:r>
            <a:endParaRPr lang="en-US" altLang="en-US" sz="2400" b="1">
              <a:solidFill>
                <a:srgbClr val="000066"/>
              </a:solidFill>
              <a:latin typeface="Verdana" panose="020B0604030504040204" pitchFamily="34" charset="0"/>
              <a:ea typeface="ＭＳ Ｐゴシック" panose="020B0600070205080204" pitchFamily="34" charset="-128"/>
            </a:endParaRPr>
          </a:p>
        </p:txBody>
      </p:sp>
      <p:sp>
        <p:nvSpPr>
          <p:cNvPr id="102404" name="Rectangle 4">
            <a:extLst>
              <a:ext uri="{FF2B5EF4-FFF2-40B4-BE49-F238E27FC236}">
                <a16:creationId xmlns:a16="http://schemas.microsoft.com/office/drawing/2014/main" id="{EFF0C453-715B-4E14-BC1A-6CFA51B9619C}"/>
              </a:ext>
            </a:extLst>
          </p:cNvPr>
          <p:cNvSpPr>
            <a:spLocks noGrp="1" noChangeArrowheads="1"/>
          </p:cNvSpPr>
          <p:nvPr>
            <p:ph type="subTitle" idx="1"/>
          </p:nvPr>
        </p:nvSpPr>
        <p:spPr bwMode="auto">
          <a:xfrm>
            <a:off x="1143000" y="1828800"/>
            <a:ext cx="7467600" cy="2819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spcAft>
                <a:spcPct val="40000"/>
              </a:spcAft>
            </a:pPr>
            <a:r>
              <a:rPr lang="en-US" altLang="ja-JP" sz="1800" b="1">
                <a:solidFill>
                  <a:srgbClr val="CA0C00"/>
                </a:solidFill>
                <a:latin typeface="Verdana" panose="020B0604030504040204" pitchFamily="34" charset="0"/>
                <a:ea typeface="ＭＳ Ｐゴシック" panose="020B0600070205080204" pitchFamily="34" charset="-128"/>
              </a:rPr>
              <a:t>service approach</a:t>
            </a:r>
            <a:r>
              <a:rPr lang="en-US" altLang="en-US" sz="1800" b="1">
                <a:solidFill>
                  <a:srgbClr val="CA0C00"/>
                </a:solidFill>
                <a:latin typeface="Verdana" panose="020B0604030504040204" pitchFamily="34" charset="0"/>
                <a:cs typeface="Times New Roman" panose="02020603050405020304" pitchFamily="18" charset="0"/>
              </a:rPr>
              <a:t> </a:t>
            </a:r>
            <a:r>
              <a:rPr lang="en-US" altLang="en-US" sz="1800">
                <a:solidFill>
                  <a:srgbClr val="CA0C00"/>
                </a:solidFill>
                <a:latin typeface="Webdings" panose="05030102010509060703" pitchFamily="18" charset="2"/>
                <a:cs typeface="Times New Roman" panose="02020603050405020304" pitchFamily="18" charset="0"/>
              </a:rPr>
              <a:t>X</a:t>
            </a:r>
            <a:r>
              <a:rPr lang="en-US" altLang="ja-JP" sz="1800">
                <a:solidFill>
                  <a:srgbClr val="000000"/>
                </a:solidFill>
                <a:latin typeface="Verdana" panose="020B0604030504040204" pitchFamily="34" charset="0"/>
                <a:ea typeface="ＭＳ Ｐゴシック" panose="020B0600070205080204" pitchFamily="34" charset="-128"/>
              </a:rPr>
              <a:t>, A way to approach a customer that focuses on asking the customer if he or she needs assistance.</a:t>
            </a:r>
          </a:p>
          <a:p>
            <a:pPr algn="l" eaLnBrk="1" hangingPunct="1">
              <a:spcAft>
                <a:spcPct val="40000"/>
              </a:spcAft>
              <a:buFontTx/>
              <a:buChar char="•"/>
            </a:pPr>
            <a:r>
              <a:rPr lang="en-US" altLang="ja-JP" sz="1800">
                <a:solidFill>
                  <a:srgbClr val="000000"/>
                </a:solidFill>
                <a:latin typeface="Verdana" panose="020B0604030504040204" pitchFamily="34" charset="0"/>
                <a:ea typeface="ＭＳ Ｐゴシック" panose="020B0600070205080204" pitchFamily="34" charset="-128"/>
              </a:rPr>
              <a:t>Used an open-ended question such as “Good morning, how can I help you?” </a:t>
            </a:r>
          </a:p>
          <a:p>
            <a:pPr algn="l" eaLnBrk="1" hangingPunct="1">
              <a:spcAft>
                <a:spcPct val="40000"/>
              </a:spcAft>
              <a:buFontTx/>
              <a:buChar char="•"/>
            </a:pPr>
            <a:r>
              <a:rPr lang="en-US" altLang="ja-JP" sz="1800">
                <a:solidFill>
                  <a:srgbClr val="000000"/>
                </a:solidFill>
                <a:latin typeface="Verdana" panose="020B0604030504040204" pitchFamily="34" charset="0"/>
                <a:ea typeface="ＭＳ Ｐゴシック" panose="020B0600070205080204" pitchFamily="34" charset="-128"/>
              </a:rPr>
              <a:t>Customer can say “yes” or “no.”</a:t>
            </a:r>
          </a:p>
          <a:p>
            <a:pPr algn="l" eaLnBrk="1" hangingPunct="1">
              <a:spcAft>
                <a:spcPct val="40000"/>
              </a:spcAft>
              <a:buFontTx/>
              <a:buChar char="•"/>
            </a:pPr>
            <a:r>
              <a:rPr lang="en-US" altLang="ja-JP" sz="1800">
                <a:solidFill>
                  <a:srgbClr val="000000"/>
                </a:solidFill>
                <a:latin typeface="Verdana" panose="020B0604030504040204" pitchFamily="34" charset="0"/>
                <a:ea typeface="ＭＳ Ｐゴシック" panose="020B0600070205080204" pitchFamily="34" charset="-128"/>
              </a:rPr>
              <a:t>No means they want to be left alone or time to show around</a:t>
            </a:r>
          </a:p>
          <a:p>
            <a:pPr algn="l" eaLnBrk="1" hangingPunct="1">
              <a:spcAft>
                <a:spcPct val="40000"/>
              </a:spcAft>
            </a:pPr>
            <a:endParaRPr lang="en-US" altLang="ja-JP" sz="1800">
              <a:solidFill>
                <a:srgbClr val="000000"/>
              </a:solidFill>
              <a:latin typeface="Verdana" panose="020B0604030504040204" pitchFamily="34" charset="0"/>
              <a:ea typeface="ＭＳ Ｐゴシック" panose="020B0600070205080204" pitchFamily="34" charset="-128"/>
              <a:hlinkClick r:id="rId2"/>
            </a:endParaRPr>
          </a:p>
        </p:txBody>
      </p:sp>
      <p:sp>
        <p:nvSpPr>
          <p:cNvPr id="19460" name="Text Box 6">
            <a:extLst>
              <a:ext uri="{FF2B5EF4-FFF2-40B4-BE49-F238E27FC236}">
                <a16:creationId xmlns:a16="http://schemas.microsoft.com/office/drawing/2014/main" id="{9CED3357-53A2-4539-8961-3E761ED1CA82}"/>
              </a:ext>
            </a:extLst>
          </p:cNvPr>
          <p:cNvSpPr txBox="1">
            <a:spLocks noChangeArrowheads="1"/>
          </p:cNvSpPr>
          <p:nvPr/>
        </p:nvSpPr>
        <p:spPr bwMode="auto">
          <a:xfrm>
            <a:off x="2514600" y="6477000"/>
            <a:ext cx="6096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900">
                <a:latin typeface="Verdana" panose="020B0604030504040204" pitchFamily="34" charset="0"/>
              </a:rPr>
              <a:t>Marketing Essentials Chapter 13, Section 13.1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02404">
                                            <p:txEl>
                                              <p:pRg st="0" end="0"/>
                                            </p:txEl>
                                          </p:spTgt>
                                        </p:tgtEl>
                                        <p:attrNameLst>
                                          <p:attrName>style.visibility</p:attrName>
                                        </p:attrNameLst>
                                      </p:cBhvr>
                                      <p:to>
                                        <p:strVal val="visible"/>
                                      </p:to>
                                    </p:set>
                                    <p:animEffect transition="in" filter="wipe(left)">
                                      <p:cBhvr>
                                        <p:cTn id="7" dur="500"/>
                                        <p:tgtEl>
                                          <p:spTgt spid="10240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2404">
                                            <p:txEl>
                                              <p:pRg st="1" end="1"/>
                                            </p:txEl>
                                          </p:spTgt>
                                        </p:tgtEl>
                                        <p:attrNameLst>
                                          <p:attrName>style.visibility</p:attrName>
                                        </p:attrNameLst>
                                      </p:cBhvr>
                                      <p:to>
                                        <p:strVal val="visible"/>
                                      </p:to>
                                    </p:set>
                                    <p:animEffect transition="in" filter="wipe(left)">
                                      <p:cBhvr>
                                        <p:cTn id="12" dur="500"/>
                                        <p:tgtEl>
                                          <p:spTgt spid="102404">
                                            <p:txEl>
                                              <p:pRg st="1" end="1"/>
                                            </p:txEl>
                                          </p:spTgt>
                                        </p:tgtEl>
                                      </p:cBhvr>
                                    </p:animEffect>
                                  </p:childTnLst>
                                </p:cTn>
                              </p:par>
                            </p:childTnLst>
                          </p:cTn>
                        </p:par>
                        <p:par>
                          <p:cTn id="13" fill="hold" nodeType="afterGroup">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102404">
                                            <p:txEl>
                                              <p:pRg st="2" end="2"/>
                                            </p:txEl>
                                          </p:spTgt>
                                        </p:tgtEl>
                                        <p:attrNameLst>
                                          <p:attrName>style.visibility</p:attrName>
                                        </p:attrNameLst>
                                      </p:cBhvr>
                                      <p:to>
                                        <p:strVal val="visible"/>
                                      </p:to>
                                    </p:set>
                                    <p:animEffect transition="in" filter="wipe(left)">
                                      <p:cBhvr>
                                        <p:cTn id="16" dur="500"/>
                                        <p:tgtEl>
                                          <p:spTgt spid="102404">
                                            <p:txEl>
                                              <p:pRg st="2" end="2"/>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102404">
                                            <p:txEl>
                                              <p:pRg st="3" end="3"/>
                                            </p:txEl>
                                          </p:spTgt>
                                        </p:tgtEl>
                                        <p:attrNameLst>
                                          <p:attrName>style.visibility</p:attrName>
                                        </p:attrNameLst>
                                      </p:cBhvr>
                                      <p:to>
                                        <p:strVal val="visible"/>
                                      </p:to>
                                    </p:set>
                                    <p:animEffect transition="in" filter="wipe(left)">
                                      <p:cBhvr>
                                        <p:cTn id="21" dur="500"/>
                                        <p:tgtEl>
                                          <p:spTgt spid="10240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4"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a:extLst>
              <a:ext uri="{FF2B5EF4-FFF2-40B4-BE49-F238E27FC236}">
                <a16:creationId xmlns:a16="http://schemas.microsoft.com/office/drawing/2014/main" id="{C5D0294E-D47C-40CD-BF66-BF0356B912AD}"/>
              </a:ext>
            </a:extLst>
          </p:cNvPr>
          <p:cNvSpPr>
            <a:spLocks noGrp="1" noChangeArrowheads="1"/>
          </p:cNvSpPr>
          <p:nvPr>
            <p:ph type="ctrTitle"/>
          </p:nvPr>
        </p:nvSpPr>
        <p:spPr bwMode="auto">
          <a:xfrm>
            <a:off x="1138238" y="1066800"/>
            <a:ext cx="7853362" cy="990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US" altLang="ja-JP" sz="2400" b="1">
                <a:solidFill>
                  <a:srgbClr val="000066"/>
                </a:solidFill>
                <a:latin typeface="Verdana" panose="020B0604030504040204" pitchFamily="34" charset="0"/>
                <a:ea typeface="ＭＳ Ｐゴシック" panose="020B0600070205080204" pitchFamily="34" charset="-128"/>
              </a:rPr>
              <a:t>Greeting approach</a:t>
            </a:r>
            <a:endParaRPr lang="en-US" altLang="en-US" sz="2400" b="1">
              <a:solidFill>
                <a:srgbClr val="000066"/>
              </a:solidFill>
              <a:latin typeface="Verdana" panose="020B0604030504040204" pitchFamily="34" charset="0"/>
              <a:ea typeface="ＭＳ Ｐゴシック" panose="020B0600070205080204" pitchFamily="34" charset="-128"/>
            </a:endParaRPr>
          </a:p>
        </p:txBody>
      </p:sp>
      <p:sp>
        <p:nvSpPr>
          <p:cNvPr id="117764" name="Rectangle 4">
            <a:extLst>
              <a:ext uri="{FF2B5EF4-FFF2-40B4-BE49-F238E27FC236}">
                <a16:creationId xmlns:a16="http://schemas.microsoft.com/office/drawing/2014/main" id="{55DE78E6-0EAB-4034-9A54-1677D9F54168}"/>
              </a:ext>
            </a:extLst>
          </p:cNvPr>
          <p:cNvSpPr>
            <a:spLocks noGrp="1" noChangeArrowheads="1"/>
          </p:cNvSpPr>
          <p:nvPr>
            <p:ph type="subTitle" idx="1"/>
          </p:nvPr>
        </p:nvSpPr>
        <p:spPr bwMode="auto">
          <a:xfrm>
            <a:off x="1219200" y="1828800"/>
            <a:ext cx="7391400" cy="2819400"/>
          </a:xfrm>
          <a:ln>
            <a:miter lim="800000"/>
            <a:headEnd/>
            <a:tailEnd/>
          </a:ln>
        </p:spPr>
        <p:txBody>
          <a:bodyPr vert="horz" wrap="square" lIns="91440" tIns="45720" rIns="91440" bIns="45720" numCol="1" anchor="t" anchorCtr="0" compatLnSpc="1">
            <a:prstTxWarp prst="textNoShape">
              <a:avLst/>
            </a:prstTxWarp>
          </a:bodyPr>
          <a:lstStyle/>
          <a:p>
            <a:pPr algn="l" eaLnBrk="1" hangingPunct="1">
              <a:spcAft>
                <a:spcPct val="40000"/>
              </a:spcAft>
              <a:defRPr/>
            </a:pPr>
            <a:r>
              <a:rPr lang="en-US" altLang="ja-JP" sz="1800" b="1" dirty="0">
                <a:solidFill>
                  <a:srgbClr val="CA0C00"/>
                </a:solidFill>
                <a:latin typeface="Verdana" pitchFamily="34" charset="0"/>
                <a:ea typeface="ＭＳ Ｐゴシック" charset="-128"/>
              </a:rPr>
              <a:t>greeting approach</a:t>
            </a:r>
            <a:r>
              <a:rPr lang="en-US" sz="1800" b="1" dirty="0">
                <a:solidFill>
                  <a:srgbClr val="CA0C00"/>
                </a:solidFill>
                <a:latin typeface="Verdana" pitchFamily="34" charset="0"/>
                <a:ea typeface="Times New Roman" pitchFamily="18" charset="0"/>
                <a:cs typeface="Times New Roman" pitchFamily="18" charset="0"/>
              </a:rPr>
              <a:t> </a:t>
            </a:r>
            <a:r>
              <a:rPr lang="en-US" sz="1800" dirty="0">
                <a:solidFill>
                  <a:srgbClr val="CA0C00"/>
                </a:solidFill>
                <a:latin typeface="Webdings" pitchFamily="18" charset="2"/>
                <a:ea typeface="Times New Roman" pitchFamily="18" charset="0"/>
                <a:cs typeface="Times New Roman" pitchFamily="18" charset="0"/>
              </a:rPr>
              <a:t>X</a:t>
            </a:r>
            <a:r>
              <a:rPr lang="en-US" sz="1800" dirty="0">
                <a:solidFill>
                  <a:srgbClr val="000000"/>
                </a:solidFill>
                <a:latin typeface="Verdana" pitchFamily="34" charset="0"/>
                <a:ea typeface="ＭＳ Ｐゴシック" charset="-128"/>
              </a:rPr>
              <a:t> a </a:t>
            </a:r>
            <a:r>
              <a:rPr lang="en-US" altLang="ja-JP" sz="1800" dirty="0">
                <a:solidFill>
                  <a:srgbClr val="000000"/>
                </a:solidFill>
                <a:latin typeface="Verdana" pitchFamily="34" charset="0"/>
                <a:ea typeface="ＭＳ Ｐゴシック" charset="-128"/>
                <a:cs typeface="Times New Roman" pitchFamily="18" charset="0"/>
              </a:rPr>
              <a:t>way to approach a customer that focuses on welcoming the customer to the store</a:t>
            </a:r>
            <a:endParaRPr lang="en-US" sz="1800" dirty="0">
              <a:solidFill>
                <a:srgbClr val="CA0C00"/>
              </a:solidFill>
              <a:latin typeface="Verdana" pitchFamily="34" charset="0"/>
              <a:ea typeface="ＭＳ Ｐゴシック" charset="-128"/>
              <a:cs typeface="Times New Roman" pitchFamily="18" charset="0"/>
            </a:endParaRPr>
          </a:p>
          <a:p>
            <a:pPr algn="l" eaLnBrk="1" hangingPunct="1">
              <a:spcAft>
                <a:spcPct val="40000"/>
              </a:spcAft>
              <a:buFont typeface="Symbol" pitchFamily="18" charset="2"/>
              <a:buNone/>
              <a:defRPr/>
            </a:pPr>
            <a:r>
              <a:rPr lang="en-US" altLang="ja-JP" sz="1800" dirty="0">
                <a:solidFill>
                  <a:srgbClr val="000000"/>
                </a:solidFill>
                <a:latin typeface="Verdana" pitchFamily="34" charset="0"/>
                <a:ea typeface="ＭＳ Ｐゴシック" charset="-128"/>
              </a:rPr>
              <a:t>salesperson simply welcomes the customer to the store</a:t>
            </a:r>
          </a:p>
          <a:p>
            <a:pPr marL="236538" indent="-236538" algn="l" eaLnBrk="1" hangingPunct="1">
              <a:spcAft>
                <a:spcPct val="40000"/>
              </a:spcAft>
              <a:buFont typeface="Arial" pitchFamily="34" charset="0"/>
              <a:buChar char="•"/>
              <a:defRPr/>
            </a:pPr>
            <a:r>
              <a:rPr lang="en-US" sz="1800" dirty="0">
                <a:solidFill>
                  <a:srgbClr val="000000"/>
                </a:solidFill>
                <a:latin typeface="Verdana" pitchFamily="34" charset="0"/>
                <a:ea typeface="ＭＳ Ｐゴシック" charset="-128"/>
                <a:cs typeface="ＭＳ Ｐゴシック" charset="-128"/>
              </a:rPr>
              <a:t>Simply Saying “Good morning”</a:t>
            </a:r>
          </a:p>
          <a:p>
            <a:pPr marL="693738" lvl="1" indent="-236538" algn="l" eaLnBrk="1" hangingPunct="1">
              <a:spcAft>
                <a:spcPct val="40000"/>
              </a:spcAft>
              <a:buFont typeface="Arial" pitchFamily="34" charset="0"/>
              <a:buChar char="•"/>
              <a:defRPr/>
            </a:pPr>
            <a:r>
              <a:rPr lang="en-US" altLang="ja-JP" sz="2000" dirty="0">
                <a:solidFill>
                  <a:srgbClr val="000000"/>
                </a:solidFill>
                <a:latin typeface="Verdana" pitchFamily="34" charset="0"/>
                <a:ea typeface="ＭＳ Ｐゴシック" charset="-128"/>
              </a:rPr>
              <a:t>customer knows salesperson is available for assistance</a:t>
            </a:r>
          </a:p>
          <a:p>
            <a:pPr marL="693738" lvl="1" indent="-236538" algn="l" eaLnBrk="1" hangingPunct="1">
              <a:spcAft>
                <a:spcPct val="40000"/>
              </a:spcAft>
              <a:buFont typeface="Arial" pitchFamily="34" charset="0"/>
              <a:buChar char="•"/>
              <a:defRPr/>
            </a:pPr>
            <a:r>
              <a:rPr lang="en-US" altLang="ja-JP" sz="2000" dirty="0">
                <a:solidFill>
                  <a:srgbClr val="000000"/>
                </a:solidFill>
                <a:latin typeface="Verdana" pitchFamily="34" charset="0"/>
                <a:ea typeface="ＭＳ Ｐゴシック" charset="-128"/>
              </a:rPr>
              <a:t>Important to smile and be friendly </a:t>
            </a:r>
          </a:p>
          <a:p>
            <a:pPr marL="693738" lvl="1" indent="-236538" algn="l" eaLnBrk="1" hangingPunct="1">
              <a:spcAft>
                <a:spcPct val="40000"/>
              </a:spcAft>
              <a:buFont typeface="Arial" pitchFamily="34" charset="0"/>
              <a:buChar char="•"/>
              <a:defRPr/>
            </a:pPr>
            <a:r>
              <a:rPr lang="en-US" altLang="ja-JP" sz="2000" dirty="0">
                <a:solidFill>
                  <a:srgbClr val="000000"/>
                </a:solidFill>
                <a:latin typeface="Verdana" pitchFamily="34" charset="0"/>
                <a:ea typeface="ＭＳ Ｐゴシック" charset="-128"/>
              </a:rPr>
              <a:t>Use a rising tone of voice - falling tone sounds unfriendly</a:t>
            </a:r>
          </a:p>
        </p:txBody>
      </p:sp>
      <p:sp>
        <p:nvSpPr>
          <p:cNvPr id="20484" name="Text Box 6">
            <a:extLst>
              <a:ext uri="{FF2B5EF4-FFF2-40B4-BE49-F238E27FC236}">
                <a16:creationId xmlns:a16="http://schemas.microsoft.com/office/drawing/2014/main" id="{3F628C18-C056-4661-B5B2-C1809799CEFB}"/>
              </a:ext>
            </a:extLst>
          </p:cNvPr>
          <p:cNvSpPr txBox="1">
            <a:spLocks noChangeArrowheads="1"/>
          </p:cNvSpPr>
          <p:nvPr/>
        </p:nvSpPr>
        <p:spPr bwMode="auto">
          <a:xfrm>
            <a:off x="2514600" y="6477000"/>
            <a:ext cx="6096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900">
                <a:latin typeface="Verdana" panose="020B0604030504040204" pitchFamily="34" charset="0"/>
              </a:rPr>
              <a:t>Marketing Essentials Chapter 13, Section 13.1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17764">
                                            <p:txEl>
                                              <p:pRg st="0" end="0"/>
                                            </p:txEl>
                                          </p:spTgt>
                                        </p:tgtEl>
                                        <p:attrNameLst>
                                          <p:attrName>style.visibility</p:attrName>
                                        </p:attrNameLst>
                                      </p:cBhvr>
                                      <p:to>
                                        <p:strVal val="visible"/>
                                      </p:to>
                                    </p:set>
                                    <p:animEffect transition="in" filter="wipe(left)">
                                      <p:cBhvr>
                                        <p:cTn id="7" dur="500"/>
                                        <p:tgtEl>
                                          <p:spTgt spid="11776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17764">
                                            <p:txEl>
                                              <p:pRg st="1" end="1"/>
                                            </p:txEl>
                                          </p:spTgt>
                                        </p:tgtEl>
                                        <p:attrNameLst>
                                          <p:attrName>style.visibility</p:attrName>
                                        </p:attrNameLst>
                                      </p:cBhvr>
                                      <p:to>
                                        <p:strVal val="visible"/>
                                      </p:to>
                                    </p:set>
                                    <p:animEffect transition="in" filter="wipe(left)">
                                      <p:cBhvr>
                                        <p:cTn id="12" dur="500"/>
                                        <p:tgtEl>
                                          <p:spTgt spid="117764">
                                            <p:txEl>
                                              <p:pRg st="1" end="1"/>
                                            </p:txEl>
                                          </p:spTgt>
                                        </p:tgtEl>
                                      </p:cBhvr>
                                    </p:animEffect>
                                  </p:childTnLst>
                                </p:cTn>
                              </p:par>
                            </p:childTnLst>
                          </p:cTn>
                        </p:par>
                        <p:par>
                          <p:cTn id="13" fill="hold" nodeType="afterGroup">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117764">
                                            <p:txEl>
                                              <p:pRg st="2" end="2"/>
                                            </p:txEl>
                                          </p:spTgt>
                                        </p:tgtEl>
                                        <p:attrNameLst>
                                          <p:attrName>style.visibility</p:attrName>
                                        </p:attrNameLst>
                                      </p:cBhvr>
                                      <p:to>
                                        <p:strVal val="visible"/>
                                      </p:to>
                                    </p:set>
                                    <p:animEffect transition="in" filter="wipe(left)">
                                      <p:cBhvr>
                                        <p:cTn id="16" dur="500"/>
                                        <p:tgtEl>
                                          <p:spTgt spid="117764">
                                            <p:txEl>
                                              <p:pRg st="2" end="2"/>
                                            </p:txEl>
                                          </p:spTgt>
                                        </p:tgtEl>
                                      </p:cBhvr>
                                    </p:animEffect>
                                  </p:childTnLst>
                                </p:cTn>
                              </p:par>
                              <p:par>
                                <p:cTn id="17" presetID="22" presetClass="entr" presetSubtype="8" fill="hold" grpId="0" nodeType="withEffect">
                                  <p:stCondLst>
                                    <p:cond delay="0"/>
                                  </p:stCondLst>
                                  <p:childTnLst>
                                    <p:set>
                                      <p:cBhvr>
                                        <p:cTn id="18" dur="1" fill="hold">
                                          <p:stCondLst>
                                            <p:cond delay="0"/>
                                          </p:stCondLst>
                                        </p:cTn>
                                        <p:tgtEl>
                                          <p:spTgt spid="117764">
                                            <p:txEl>
                                              <p:pRg st="3" end="3"/>
                                            </p:txEl>
                                          </p:spTgt>
                                        </p:tgtEl>
                                        <p:attrNameLst>
                                          <p:attrName>style.visibility</p:attrName>
                                        </p:attrNameLst>
                                      </p:cBhvr>
                                      <p:to>
                                        <p:strVal val="visible"/>
                                      </p:to>
                                    </p:set>
                                    <p:animEffect transition="in" filter="wipe(left)">
                                      <p:cBhvr>
                                        <p:cTn id="19" dur="500"/>
                                        <p:tgtEl>
                                          <p:spTgt spid="117764">
                                            <p:txEl>
                                              <p:pRg st="3" end="3"/>
                                            </p:txEl>
                                          </p:spTgt>
                                        </p:tgtEl>
                                      </p:cBhvr>
                                    </p:animEffect>
                                  </p:childTnLst>
                                </p:cTn>
                              </p:par>
                              <p:par>
                                <p:cTn id="20" presetID="22" presetClass="entr" presetSubtype="8" fill="hold" grpId="0" nodeType="withEffect">
                                  <p:stCondLst>
                                    <p:cond delay="0"/>
                                  </p:stCondLst>
                                  <p:childTnLst>
                                    <p:set>
                                      <p:cBhvr>
                                        <p:cTn id="21" dur="1" fill="hold">
                                          <p:stCondLst>
                                            <p:cond delay="0"/>
                                          </p:stCondLst>
                                        </p:cTn>
                                        <p:tgtEl>
                                          <p:spTgt spid="117764">
                                            <p:txEl>
                                              <p:pRg st="4" end="4"/>
                                            </p:txEl>
                                          </p:spTgt>
                                        </p:tgtEl>
                                        <p:attrNameLst>
                                          <p:attrName>style.visibility</p:attrName>
                                        </p:attrNameLst>
                                      </p:cBhvr>
                                      <p:to>
                                        <p:strVal val="visible"/>
                                      </p:to>
                                    </p:set>
                                    <p:animEffect transition="in" filter="wipe(left)">
                                      <p:cBhvr>
                                        <p:cTn id="22" dur="500"/>
                                        <p:tgtEl>
                                          <p:spTgt spid="117764">
                                            <p:txEl>
                                              <p:pRg st="4" end="4"/>
                                            </p:txEl>
                                          </p:spTgt>
                                        </p:tgtEl>
                                      </p:cBhvr>
                                    </p:animEffect>
                                  </p:childTnLst>
                                </p:cTn>
                              </p:par>
                              <p:par>
                                <p:cTn id="23" presetID="22" presetClass="entr" presetSubtype="8" fill="hold" grpId="0" nodeType="withEffect">
                                  <p:stCondLst>
                                    <p:cond delay="0"/>
                                  </p:stCondLst>
                                  <p:childTnLst>
                                    <p:set>
                                      <p:cBhvr>
                                        <p:cTn id="24" dur="1" fill="hold">
                                          <p:stCondLst>
                                            <p:cond delay="0"/>
                                          </p:stCondLst>
                                        </p:cTn>
                                        <p:tgtEl>
                                          <p:spTgt spid="117764">
                                            <p:txEl>
                                              <p:pRg st="5" end="5"/>
                                            </p:txEl>
                                          </p:spTgt>
                                        </p:tgtEl>
                                        <p:attrNameLst>
                                          <p:attrName>style.visibility</p:attrName>
                                        </p:attrNameLst>
                                      </p:cBhvr>
                                      <p:to>
                                        <p:strVal val="visible"/>
                                      </p:to>
                                    </p:set>
                                    <p:animEffect transition="in" filter="wipe(left)">
                                      <p:cBhvr>
                                        <p:cTn id="25" dur="500"/>
                                        <p:tgtEl>
                                          <p:spTgt spid="11776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64"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DDDE7D19-8535-4B9E-93E9-73BF01AD6B65}"/>
              </a:ext>
            </a:extLst>
          </p:cNvPr>
          <p:cNvSpPr>
            <a:spLocks noGrp="1" noChangeArrowheads="1"/>
          </p:cNvSpPr>
          <p:nvPr>
            <p:ph type="ctrTitle"/>
          </p:nvPr>
        </p:nvSpPr>
        <p:spPr bwMode="auto">
          <a:xfrm>
            <a:off x="1066800" y="1219200"/>
            <a:ext cx="7934325" cy="990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US" altLang="ja-JP" sz="2400" b="1">
                <a:solidFill>
                  <a:srgbClr val="000066"/>
                </a:solidFill>
                <a:latin typeface="Verdana" panose="020B0604030504040204" pitchFamily="34" charset="0"/>
                <a:ea typeface="ＭＳ Ｐゴシック" panose="020B0600070205080204" pitchFamily="34" charset="-128"/>
              </a:rPr>
              <a:t>Merchandise Approach</a:t>
            </a:r>
            <a:endParaRPr lang="en-US" altLang="en-US" sz="2400" b="1">
              <a:solidFill>
                <a:srgbClr val="000066"/>
              </a:solidFill>
              <a:latin typeface="Verdana" panose="020B0604030504040204" pitchFamily="34" charset="0"/>
              <a:ea typeface="ＭＳ Ｐゴシック" panose="020B0600070205080204" pitchFamily="34" charset="-128"/>
            </a:endParaRPr>
          </a:p>
        </p:txBody>
      </p:sp>
      <p:sp>
        <p:nvSpPr>
          <p:cNvPr id="103428" name="Rectangle 4">
            <a:extLst>
              <a:ext uri="{FF2B5EF4-FFF2-40B4-BE49-F238E27FC236}">
                <a16:creationId xmlns:a16="http://schemas.microsoft.com/office/drawing/2014/main" id="{090202F1-4290-4BAD-8D42-DFB667E652C7}"/>
              </a:ext>
            </a:extLst>
          </p:cNvPr>
          <p:cNvSpPr>
            <a:spLocks noGrp="1" noChangeArrowheads="1"/>
          </p:cNvSpPr>
          <p:nvPr>
            <p:ph type="subTitle" idx="1"/>
          </p:nvPr>
        </p:nvSpPr>
        <p:spPr bwMode="auto">
          <a:xfrm>
            <a:off x="1143000" y="1905000"/>
            <a:ext cx="7467600" cy="4343400"/>
          </a:xfrm>
          <a:ln>
            <a:miter lim="800000"/>
            <a:headEnd/>
            <a:tailEnd/>
          </a:ln>
        </p:spPr>
        <p:txBody>
          <a:bodyPr vert="horz" wrap="square" lIns="91440" tIns="45720" rIns="91440" bIns="45720" numCol="1" anchor="t" anchorCtr="0" compatLnSpc="1">
            <a:prstTxWarp prst="textNoShape">
              <a:avLst/>
            </a:prstTxWarp>
          </a:bodyPr>
          <a:lstStyle/>
          <a:p>
            <a:pPr algn="l" eaLnBrk="1" hangingPunct="1">
              <a:spcAft>
                <a:spcPct val="40000"/>
              </a:spcAft>
              <a:buFont typeface="Symbol" pitchFamily="18" charset="2"/>
              <a:buNone/>
              <a:defRPr/>
            </a:pPr>
            <a:r>
              <a:rPr lang="en-US" altLang="ja-JP" sz="1800" b="1" dirty="0">
                <a:solidFill>
                  <a:srgbClr val="CA0C00"/>
                </a:solidFill>
                <a:latin typeface="Verdana" pitchFamily="34" charset="0"/>
                <a:ea typeface="ＭＳ Ｐゴシック" charset="-128"/>
              </a:rPr>
              <a:t>merchandise approach</a:t>
            </a:r>
            <a:r>
              <a:rPr lang="en-US" sz="1000" b="1" dirty="0">
                <a:solidFill>
                  <a:srgbClr val="CA0C00"/>
                </a:solidFill>
                <a:latin typeface="Verdana" pitchFamily="34" charset="0"/>
                <a:ea typeface="Times New Roman" pitchFamily="18" charset="0"/>
                <a:cs typeface="Times New Roman" pitchFamily="18" charset="0"/>
              </a:rPr>
              <a:t> </a:t>
            </a:r>
            <a:r>
              <a:rPr lang="en-US" sz="1800" dirty="0">
                <a:solidFill>
                  <a:srgbClr val="CA0C00"/>
                </a:solidFill>
                <a:latin typeface="Webdings" pitchFamily="18" charset="2"/>
                <a:ea typeface="Times New Roman" pitchFamily="18" charset="0"/>
                <a:cs typeface="Times New Roman" pitchFamily="18" charset="0"/>
              </a:rPr>
              <a:t>X</a:t>
            </a:r>
            <a:r>
              <a:rPr lang="en-US" altLang="ja-JP" sz="1800" dirty="0">
                <a:solidFill>
                  <a:srgbClr val="000000"/>
                </a:solidFill>
                <a:latin typeface="Verdana" pitchFamily="34" charset="0"/>
                <a:ea typeface="ＭＳ Ｐゴシック" charset="-128"/>
              </a:rPr>
              <a:t>, the salesperson makes a comment or asks questions about a product in which the customer shows interest</a:t>
            </a:r>
          </a:p>
          <a:p>
            <a:pPr marL="236538" indent="-236538" algn="l" eaLnBrk="1" hangingPunct="1">
              <a:spcAft>
                <a:spcPct val="40000"/>
              </a:spcAft>
              <a:buFont typeface="Arial" pitchFamily="34" charset="0"/>
              <a:buChar char="•"/>
              <a:defRPr/>
            </a:pPr>
            <a:r>
              <a:rPr lang="en-US" altLang="ja-JP" sz="1800" dirty="0">
                <a:solidFill>
                  <a:srgbClr val="000000"/>
                </a:solidFill>
                <a:latin typeface="Verdana" pitchFamily="34" charset="0"/>
                <a:ea typeface="ＭＳ Ｐゴシック" charset="-128"/>
              </a:rPr>
              <a:t>Start talking about product without asking if need assistance</a:t>
            </a:r>
          </a:p>
          <a:p>
            <a:pPr marL="236538" indent="-236538" algn="l" eaLnBrk="1" hangingPunct="1">
              <a:spcAft>
                <a:spcPct val="40000"/>
              </a:spcAft>
              <a:buFont typeface="Arial" pitchFamily="34" charset="0"/>
              <a:buChar char="•"/>
              <a:defRPr/>
            </a:pPr>
            <a:r>
              <a:rPr lang="en-US" altLang="ja-JP" sz="1800" dirty="0">
                <a:solidFill>
                  <a:srgbClr val="000000"/>
                </a:solidFill>
                <a:latin typeface="Verdana" pitchFamily="34" charset="0"/>
                <a:ea typeface="ＭＳ Ｐゴシック" charset="-128"/>
              </a:rPr>
              <a:t>Give the BENEFITS (of features) about product that is not apparent to the eye </a:t>
            </a:r>
          </a:p>
          <a:p>
            <a:pPr marL="282575" algn="l" eaLnBrk="1" hangingPunct="1">
              <a:spcAft>
                <a:spcPct val="40000"/>
              </a:spcAft>
              <a:defRPr/>
            </a:pPr>
            <a:r>
              <a:rPr lang="en-US" altLang="ja-JP" sz="1800" dirty="0">
                <a:solidFill>
                  <a:srgbClr val="000000"/>
                </a:solidFill>
                <a:latin typeface="Verdana" pitchFamily="34" charset="0"/>
                <a:ea typeface="ＭＳ Ｐゴシック" charset="-128"/>
              </a:rPr>
              <a:t>Ex:  That is an excellent camera as it is great for taking high action photos in any lighting conditions.  In addition it has a full 3 year warranty.</a:t>
            </a:r>
          </a:p>
          <a:p>
            <a:pPr marL="693738" lvl="1" indent="-236538" algn="l" eaLnBrk="1" hangingPunct="1">
              <a:spcAft>
                <a:spcPct val="40000"/>
              </a:spcAft>
              <a:buFont typeface="Arial" pitchFamily="34" charset="0"/>
              <a:buChar char="•"/>
              <a:defRPr/>
            </a:pPr>
            <a:r>
              <a:rPr lang="en-US" altLang="ja-JP" sz="1600" dirty="0">
                <a:solidFill>
                  <a:srgbClr val="000000"/>
                </a:solidFill>
                <a:latin typeface="Verdana" pitchFamily="34" charset="0"/>
                <a:ea typeface="ＭＳ Ｐゴシック" charset="-128"/>
              </a:rPr>
              <a:t>Method used if a customer stops to look at a specific item</a:t>
            </a:r>
          </a:p>
          <a:p>
            <a:pPr marL="693738" lvl="1" indent="-236538" algn="l" eaLnBrk="1" hangingPunct="1">
              <a:spcAft>
                <a:spcPct val="40000"/>
              </a:spcAft>
              <a:buFont typeface="Arial" pitchFamily="34" charset="0"/>
              <a:buChar char="•"/>
              <a:defRPr/>
            </a:pPr>
            <a:r>
              <a:rPr lang="en-US" altLang="ja-JP" sz="1600" dirty="0">
                <a:solidFill>
                  <a:srgbClr val="000000"/>
                </a:solidFill>
                <a:latin typeface="Verdana" pitchFamily="34" charset="0"/>
                <a:ea typeface="ＭＳ Ｐゴシック" charset="-128"/>
              </a:rPr>
              <a:t>usually the </a:t>
            </a:r>
            <a:r>
              <a:rPr lang="en-US" altLang="ja-JP" sz="1600" b="1" i="1" dirty="0">
                <a:solidFill>
                  <a:srgbClr val="000000"/>
                </a:solidFill>
                <a:latin typeface="Verdana" pitchFamily="34" charset="0"/>
                <a:ea typeface="ＭＳ Ｐゴシック" charset="-128"/>
              </a:rPr>
              <a:t>most effective </a:t>
            </a:r>
            <a:r>
              <a:rPr lang="en-US" altLang="ja-JP" sz="1600" dirty="0">
                <a:solidFill>
                  <a:srgbClr val="000000"/>
                </a:solidFill>
                <a:latin typeface="Verdana" pitchFamily="34" charset="0"/>
                <a:ea typeface="ＭＳ Ｐゴシック" charset="-128"/>
              </a:rPr>
              <a:t>initial approach in retail sales because it immediately focuses attention on the product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03428">
                                            <p:txEl>
                                              <p:pRg st="0" end="0"/>
                                            </p:txEl>
                                          </p:spTgt>
                                        </p:tgtEl>
                                        <p:attrNameLst>
                                          <p:attrName>style.visibility</p:attrName>
                                        </p:attrNameLst>
                                      </p:cBhvr>
                                      <p:to>
                                        <p:strVal val="visible"/>
                                      </p:to>
                                    </p:set>
                                    <p:animEffect transition="in" filter="wipe(left)">
                                      <p:cBhvr>
                                        <p:cTn id="7" dur="500"/>
                                        <p:tgtEl>
                                          <p:spTgt spid="103428">
                                            <p:txEl>
                                              <p:pRg st="0" end="0"/>
                                            </p:txEl>
                                          </p:spTgt>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03428">
                                            <p:txEl>
                                              <p:pRg st="1" end="1"/>
                                            </p:txEl>
                                          </p:spTgt>
                                        </p:tgtEl>
                                        <p:attrNameLst>
                                          <p:attrName>style.visibility</p:attrName>
                                        </p:attrNameLst>
                                      </p:cBhvr>
                                      <p:to>
                                        <p:strVal val="visible"/>
                                      </p:to>
                                    </p:set>
                                    <p:animEffect transition="in" filter="wipe(left)">
                                      <p:cBhvr>
                                        <p:cTn id="11" dur="1000"/>
                                        <p:tgtEl>
                                          <p:spTgt spid="103428">
                                            <p:txEl>
                                              <p:pRg st="1" end="1"/>
                                            </p:txEl>
                                          </p:spTgt>
                                        </p:tgtEl>
                                      </p:cBhvr>
                                    </p:animEffect>
                                  </p:childTnLst>
                                </p:cTn>
                              </p:par>
                            </p:childTnLst>
                          </p:cTn>
                        </p:par>
                        <p:par>
                          <p:cTn id="12" fill="hold" nodeType="afterGroup">
                            <p:stCondLst>
                              <p:cond delay="1500"/>
                            </p:stCondLst>
                            <p:childTnLst>
                              <p:par>
                                <p:cTn id="13" presetID="22" presetClass="entr" presetSubtype="8" fill="hold" grpId="0" nodeType="afterEffect">
                                  <p:stCondLst>
                                    <p:cond delay="0"/>
                                  </p:stCondLst>
                                  <p:childTnLst>
                                    <p:set>
                                      <p:cBhvr>
                                        <p:cTn id="14" dur="1" fill="hold">
                                          <p:stCondLst>
                                            <p:cond delay="0"/>
                                          </p:stCondLst>
                                        </p:cTn>
                                        <p:tgtEl>
                                          <p:spTgt spid="103428">
                                            <p:txEl>
                                              <p:pRg st="2" end="2"/>
                                            </p:txEl>
                                          </p:spTgt>
                                        </p:tgtEl>
                                        <p:attrNameLst>
                                          <p:attrName>style.visibility</p:attrName>
                                        </p:attrNameLst>
                                      </p:cBhvr>
                                      <p:to>
                                        <p:strVal val="visible"/>
                                      </p:to>
                                    </p:set>
                                    <p:animEffect transition="in" filter="wipe(left)">
                                      <p:cBhvr>
                                        <p:cTn id="15" dur="1000"/>
                                        <p:tgtEl>
                                          <p:spTgt spid="103428">
                                            <p:txEl>
                                              <p:pRg st="2" end="2"/>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103428">
                                            <p:txEl>
                                              <p:pRg st="3" end="3"/>
                                            </p:txEl>
                                          </p:spTgt>
                                        </p:tgtEl>
                                        <p:attrNameLst>
                                          <p:attrName>style.visibility</p:attrName>
                                        </p:attrNameLst>
                                      </p:cBhvr>
                                      <p:to>
                                        <p:strVal val="visible"/>
                                      </p:to>
                                    </p:set>
                                    <p:animEffect transition="in" filter="wipe(left)">
                                      <p:cBhvr>
                                        <p:cTn id="20" dur="1000"/>
                                        <p:tgtEl>
                                          <p:spTgt spid="103428">
                                            <p:txEl>
                                              <p:pRg st="3" end="3"/>
                                            </p:txEl>
                                          </p:spTgt>
                                        </p:tgtEl>
                                      </p:cBhvr>
                                    </p:animEffect>
                                  </p:childTnLst>
                                </p:cTn>
                              </p:par>
                            </p:childTnLst>
                          </p:cTn>
                        </p:par>
                        <p:par>
                          <p:cTn id="21" fill="hold" nodeType="afterGroup">
                            <p:stCondLst>
                              <p:cond delay="1000"/>
                            </p:stCondLst>
                            <p:childTnLst>
                              <p:par>
                                <p:cTn id="22" presetID="22" presetClass="entr" presetSubtype="8" fill="hold" grpId="0" nodeType="afterEffect">
                                  <p:stCondLst>
                                    <p:cond delay="0"/>
                                  </p:stCondLst>
                                  <p:childTnLst>
                                    <p:set>
                                      <p:cBhvr>
                                        <p:cTn id="23" dur="1" fill="hold">
                                          <p:stCondLst>
                                            <p:cond delay="0"/>
                                          </p:stCondLst>
                                        </p:cTn>
                                        <p:tgtEl>
                                          <p:spTgt spid="103428">
                                            <p:txEl>
                                              <p:pRg st="4" end="4"/>
                                            </p:txEl>
                                          </p:spTgt>
                                        </p:tgtEl>
                                        <p:attrNameLst>
                                          <p:attrName>style.visibility</p:attrName>
                                        </p:attrNameLst>
                                      </p:cBhvr>
                                      <p:to>
                                        <p:strVal val="visible"/>
                                      </p:to>
                                    </p:set>
                                    <p:animEffect transition="in" filter="wipe(left)">
                                      <p:cBhvr>
                                        <p:cTn id="24" dur="500"/>
                                        <p:tgtEl>
                                          <p:spTgt spid="103428">
                                            <p:txEl>
                                              <p:pRg st="4" end="4"/>
                                            </p:txEl>
                                          </p:spTgt>
                                        </p:tgtEl>
                                      </p:cBhvr>
                                    </p:animEffect>
                                  </p:childTnLst>
                                </p:cTn>
                              </p:par>
                            </p:childTnLst>
                          </p:cTn>
                        </p:par>
                        <p:par>
                          <p:cTn id="25" fill="hold" nodeType="afterGroup">
                            <p:stCondLst>
                              <p:cond delay="1500"/>
                            </p:stCondLst>
                            <p:childTnLst>
                              <p:par>
                                <p:cTn id="26" presetID="22" presetClass="entr" presetSubtype="8" fill="hold" grpId="0" nodeType="afterEffect">
                                  <p:stCondLst>
                                    <p:cond delay="0"/>
                                  </p:stCondLst>
                                  <p:childTnLst>
                                    <p:set>
                                      <p:cBhvr>
                                        <p:cTn id="27" dur="1" fill="hold">
                                          <p:stCondLst>
                                            <p:cond delay="0"/>
                                          </p:stCondLst>
                                        </p:cTn>
                                        <p:tgtEl>
                                          <p:spTgt spid="103428">
                                            <p:txEl>
                                              <p:pRg st="5" end="5"/>
                                            </p:txEl>
                                          </p:spTgt>
                                        </p:tgtEl>
                                        <p:attrNameLst>
                                          <p:attrName>style.visibility</p:attrName>
                                        </p:attrNameLst>
                                      </p:cBhvr>
                                      <p:to>
                                        <p:strVal val="visible"/>
                                      </p:to>
                                    </p:set>
                                    <p:animEffect transition="in" filter="wipe(left)">
                                      <p:cBhvr>
                                        <p:cTn id="28" dur="500"/>
                                        <p:tgtEl>
                                          <p:spTgt spid="10342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8"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0347242B-6E31-4FFF-843D-E01395CFED1F}"/>
              </a:ext>
            </a:extLst>
          </p:cNvPr>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a:t>Put the Terms in order of steps</a:t>
            </a:r>
          </a:p>
        </p:txBody>
      </p:sp>
      <p:sp>
        <p:nvSpPr>
          <p:cNvPr id="4099" name="Content Placeholder 2">
            <a:extLst>
              <a:ext uri="{FF2B5EF4-FFF2-40B4-BE49-F238E27FC236}">
                <a16:creationId xmlns:a16="http://schemas.microsoft.com/office/drawing/2014/main" id="{8BC241E3-2A31-4FCF-A07D-7977D392B90F}"/>
              </a:ext>
            </a:extLst>
          </p:cNvPr>
          <p:cNvSpPr>
            <a:spLocks noGrp="1"/>
          </p:cNvSpPr>
          <p:nvPr>
            <p:ph idx="1"/>
          </p:nvPr>
        </p:nvSpPr>
        <p:spPr bwMode="auto">
          <a:xfrm>
            <a:off x="457200" y="1423988"/>
            <a:ext cx="8229600" cy="45259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2400" b="1" i="1"/>
              <a:t>Go to Google Classroom – Open Group Activity</a:t>
            </a:r>
          </a:p>
          <a:p>
            <a:r>
              <a:rPr lang="en-US" altLang="en-US" sz="2400" b="1" i="1"/>
              <a:t>Each student attempts this but can be discussed with a partner –</a:t>
            </a:r>
            <a:r>
              <a:rPr lang="en-US" altLang="en-US" sz="1800" b="1" i="1"/>
              <a:t> put in order what you think is the proper order</a:t>
            </a:r>
          </a:p>
          <a:p>
            <a:pPr>
              <a:buFont typeface="Arial" panose="020B0604020202020204" pitchFamily="34" charset="0"/>
              <a:buChar char="―"/>
            </a:pPr>
            <a:r>
              <a:rPr lang="en-US" altLang="en-US" sz="2000" b="1" i="1"/>
              <a:t>Presenting the product</a:t>
            </a:r>
            <a:r>
              <a:rPr lang="en-US" altLang="en-US" sz="2000"/>
              <a:t>: Educate the customer about the product’s features and benefits</a:t>
            </a:r>
          </a:p>
          <a:p>
            <a:pPr>
              <a:buFont typeface="Arial" panose="020B0604020202020204" pitchFamily="34" charset="0"/>
              <a:buChar char="―"/>
            </a:pPr>
            <a:r>
              <a:rPr lang="en-US" altLang="en-US" sz="2000" b="1" i="1"/>
              <a:t>Continual Relationship building: </a:t>
            </a:r>
            <a:r>
              <a:rPr lang="en-US" altLang="en-US" sz="2000"/>
              <a:t>Create a means of maintaining contact with the customer after the sale is done</a:t>
            </a:r>
          </a:p>
          <a:p>
            <a:pPr>
              <a:buFont typeface="Arial" panose="020B0604020202020204" pitchFamily="34" charset="0"/>
              <a:buChar char="―"/>
            </a:pPr>
            <a:r>
              <a:rPr lang="en-US" altLang="en-US" sz="2000" b="1" i="1"/>
              <a:t>Closing the sale: </a:t>
            </a:r>
            <a:r>
              <a:rPr lang="en-US" altLang="en-US" sz="2000"/>
              <a:t>Get customer’s agreement to buy</a:t>
            </a:r>
          </a:p>
          <a:p>
            <a:pPr>
              <a:buFont typeface="Arial" panose="020B0604020202020204" pitchFamily="34" charset="0"/>
              <a:buChar char="―"/>
            </a:pPr>
            <a:r>
              <a:rPr lang="en-US" altLang="en-US" sz="2000" b="1" i="1"/>
              <a:t>Overcoming objections: </a:t>
            </a:r>
            <a:r>
              <a:rPr lang="en-US" altLang="en-US" sz="2000"/>
              <a:t>Learn why the customer is reluctant to buy and providing information to remove that uncertainty</a:t>
            </a:r>
          </a:p>
          <a:p>
            <a:pPr>
              <a:buFont typeface="Arial" panose="020B0604020202020204" pitchFamily="34" charset="0"/>
              <a:buChar char="―"/>
            </a:pPr>
            <a:r>
              <a:rPr lang="en-US" altLang="en-US" sz="2000" b="1" i="1"/>
              <a:t>Approaching the customer: </a:t>
            </a:r>
            <a:r>
              <a:rPr lang="en-US" altLang="en-US" sz="2000"/>
              <a:t>Greet the customer face-to-face</a:t>
            </a:r>
          </a:p>
          <a:p>
            <a:pPr>
              <a:buFont typeface="Arial" panose="020B0604020202020204" pitchFamily="34" charset="0"/>
              <a:buChar char="―"/>
            </a:pPr>
            <a:r>
              <a:rPr lang="en-US" altLang="en-US" sz="2000" b="1" i="1"/>
              <a:t>Suggestion selling: </a:t>
            </a:r>
            <a:r>
              <a:rPr lang="en-US" altLang="en-US" sz="2000"/>
              <a:t>Suggest additional merchandise that will save customer money or enjoy the original purchase</a:t>
            </a:r>
          </a:p>
          <a:p>
            <a:pPr>
              <a:buFont typeface="Arial" panose="020B0604020202020204" pitchFamily="34" charset="0"/>
              <a:buChar char="―"/>
            </a:pPr>
            <a:r>
              <a:rPr lang="en-US" altLang="en-US" sz="2000" b="1" i="1"/>
              <a:t>Determining needs: Ask questions to l</a:t>
            </a:r>
            <a:r>
              <a:rPr lang="en-US" altLang="en-US" sz="2000"/>
              <a:t>earn what the customer wants/needs</a:t>
            </a:r>
          </a:p>
          <a:p>
            <a:endParaRPr lang="en-US" altLang="en-US" sz="2800"/>
          </a:p>
          <a:p>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fade">
                                      <p:cBhvr>
                                        <p:cTn id="7" dur="1000"/>
                                        <p:tgtEl>
                                          <p:spTgt spid="4099">
                                            <p:txEl>
                                              <p:pRg st="0" end="0"/>
                                            </p:txEl>
                                          </p:spTgt>
                                        </p:tgtEl>
                                      </p:cBhvr>
                                    </p:animEffect>
                                    <p:anim calcmode="lin" valueType="num">
                                      <p:cBhvr>
                                        <p:cTn id="8" dur="10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099">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4099">
                                            <p:txEl>
                                              <p:pRg st="1" end="1"/>
                                            </p:txEl>
                                          </p:spTgt>
                                        </p:tgtEl>
                                        <p:attrNameLst>
                                          <p:attrName>style.visibility</p:attrName>
                                        </p:attrNameLst>
                                      </p:cBhvr>
                                      <p:to>
                                        <p:strVal val="visible"/>
                                      </p:to>
                                    </p:set>
                                    <p:animEffect transition="in" filter="fade">
                                      <p:cBhvr>
                                        <p:cTn id="12" dur="1000"/>
                                        <p:tgtEl>
                                          <p:spTgt spid="4099">
                                            <p:txEl>
                                              <p:pRg st="1" end="1"/>
                                            </p:txEl>
                                          </p:spTgt>
                                        </p:tgtEl>
                                      </p:cBhvr>
                                    </p:animEffect>
                                    <p:anim calcmode="lin" valueType="num">
                                      <p:cBhvr>
                                        <p:cTn id="13" dur="10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409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4099">
                                            <p:txEl>
                                              <p:pRg st="2" end="2"/>
                                            </p:txEl>
                                          </p:spTgt>
                                        </p:tgtEl>
                                        <p:attrNameLst>
                                          <p:attrName>style.visibility</p:attrName>
                                        </p:attrNameLst>
                                      </p:cBhvr>
                                      <p:to>
                                        <p:strVal val="visible"/>
                                      </p:to>
                                    </p:set>
                                    <p:animEffect transition="in" filter="fade">
                                      <p:cBhvr>
                                        <p:cTn id="19" dur="1000"/>
                                        <p:tgtEl>
                                          <p:spTgt spid="4099">
                                            <p:txEl>
                                              <p:pRg st="2" end="2"/>
                                            </p:txEl>
                                          </p:spTgt>
                                        </p:tgtEl>
                                      </p:cBhvr>
                                    </p:animEffect>
                                    <p:anim calcmode="lin" valueType="num">
                                      <p:cBhvr>
                                        <p:cTn id="20" dur="1000" fill="hold"/>
                                        <p:tgtEl>
                                          <p:spTgt spid="4099">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409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4099">
                                            <p:txEl>
                                              <p:pRg st="3" end="3"/>
                                            </p:txEl>
                                          </p:spTgt>
                                        </p:tgtEl>
                                        <p:attrNameLst>
                                          <p:attrName>style.visibility</p:attrName>
                                        </p:attrNameLst>
                                      </p:cBhvr>
                                      <p:to>
                                        <p:strVal val="visible"/>
                                      </p:to>
                                    </p:set>
                                    <p:animEffect transition="in" filter="fade">
                                      <p:cBhvr>
                                        <p:cTn id="26" dur="1000"/>
                                        <p:tgtEl>
                                          <p:spTgt spid="4099">
                                            <p:txEl>
                                              <p:pRg st="3" end="3"/>
                                            </p:txEl>
                                          </p:spTgt>
                                        </p:tgtEl>
                                      </p:cBhvr>
                                    </p:animEffect>
                                    <p:anim calcmode="lin" valueType="num">
                                      <p:cBhvr>
                                        <p:cTn id="27" dur="1000" fill="hold"/>
                                        <p:tgtEl>
                                          <p:spTgt spid="4099">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409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4099">
                                            <p:txEl>
                                              <p:pRg st="4" end="4"/>
                                            </p:txEl>
                                          </p:spTgt>
                                        </p:tgtEl>
                                        <p:attrNameLst>
                                          <p:attrName>style.visibility</p:attrName>
                                        </p:attrNameLst>
                                      </p:cBhvr>
                                      <p:to>
                                        <p:strVal val="visible"/>
                                      </p:to>
                                    </p:set>
                                    <p:animEffect transition="in" filter="fade">
                                      <p:cBhvr>
                                        <p:cTn id="33" dur="1000"/>
                                        <p:tgtEl>
                                          <p:spTgt spid="4099">
                                            <p:txEl>
                                              <p:pRg st="4" end="4"/>
                                            </p:txEl>
                                          </p:spTgt>
                                        </p:tgtEl>
                                      </p:cBhvr>
                                    </p:animEffect>
                                    <p:anim calcmode="lin" valueType="num">
                                      <p:cBhvr>
                                        <p:cTn id="34" dur="1000" fill="hold"/>
                                        <p:tgtEl>
                                          <p:spTgt spid="4099">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409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4099">
                                            <p:txEl>
                                              <p:pRg st="5" end="5"/>
                                            </p:txEl>
                                          </p:spTgt>
                                        </p:tgtEl>
                                        <p:attrNameLst>
                                          <p:attrName>style.visibility</p:attrName>
                                        </p:attrNameLst>
                                      </p:cBhvr>
                                      <p:to>
                                        <p:strVal val="visible"/>
                                      </p:to>
                                    </p:set>
                                    <p:animEffect transition="in" filter="fade">
                                      <p:cBhvr>
                                        <p:cTn id="40" dur="1000"/>
                                        <p:tgtEl>
                                          <p:spTgt spid="4099">
                                            <p:txEl>
                                              <p:pRg st="5" end="5"/>
                                            </p:txEl>
                                          </p:spTgt>
                                        </p:tgtEl>
                                      </p:cBhvr>
                                    </p:animEffect>
                                    <p:anim calcmode="lin" valueType="num">
                                      <p:cBhvr>
                                        <p:cTn id="41" dur="1000" fill="hold"/>
                                        <p:tgtEl>
                                          <p:spTgt spid="4099">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4099">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4099">
                                            <p:txEl>
                                              <p:pRg st="6" end="6"/>
                                            </p:txEl>
                                          </p:spTgt>
                                        </p:tgtEl>
                                        <p:attrNameLst>
                                          <p:attrName>style.visibility</p:attrName>
                                        </p:attrNameLst>
                                      </p:cBhvr>
                                      <p:to>
                                        <p:strVal val="visible"/>
                                      </p:to>
                                    </p:set>
                                    <p:animEffect transition="in" filter="fade">
                                      <p:cBhvr>
                                        <p:cTn id="47" dur="1000"/>
                                        <p:tgtEl>
                                          <p:spTgt spid="4099">
                                            <p:txEl>
                                              <p:pRg st="6" end="6"/>
                                            </p:txEl>
                                          </p:spTgt>
                                        </p:tgtEl>
                                      </p:cBhvr>
                                    </p:animEffect>
                                    <p:anim calcmode="lin" valueType="num">
                                      <p:cBhvr>
                                        <p:cTn id="48" dur="1000" fill="hold"/>
                                        <p:tgtEl>
                                          <p:spTgt spid="4099">
                                            <p:txEl>
                                              <p:pRg st="6" end="6"/>
                                            </p:txEl>
                                          </p:spTgt>
                                        </p:tgtEl>
                                        <p:attrNameLst>
                                          <p:attrName>ppt_x</p:attrName>
                                        </p:attrNameLst>
                                      </p:cBhvr>
                                      <p:tavLst>
                                        <p:tav tm="0">
                                          <p:val>
                                            <p:strVal val="#ppt_x"/>
                                          </p:val>
                                        </p:tav>
                                        <p:tav tm="100000">
                                          <p:val>
                                            <p:strVal val="#ppt_x"/>
                                          </p:val>
                                        </p:tav>
                                      </p:tavLst>
                                    </p:anim>
                                    <p:anim calcmode="lin" valueType="num">
                                      <p:cBhvr>
                                        <p:cTn id="49" dur="1000" fill="hold"/>
                                        <p:tgtEl>
                                          <p:spTgt spid="4099">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0" fill="hold" nodeType="clickPar">
                      <p:stCondLst>
                        <p:cond delay="indefinite"/>
                      </p:stCondLst>
                      <p:childTnLst>
                        <p:par>
                          <p:cTn id="51" fill="hold" nodeType="withGroup">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4099">
                                            <p:txEl>
                                              <p:pRg st="7" end="7"/>
                                            </p:txEl>
                                          </p:spTgt>
                                        </p:tgtEl>
                                        <p:attrNameLst>
                                          <p:attrName>style.visibility</p:attrName>
                                        </p:attrNameLst>
                                      </p:cBhvr>
                                      <p:to>
                                        <p:strVal val="visible"/>
                                      </p:to>
                                    </p:set>
                                    <p:animEffect transition="in" filter="fade">
                                      <p:cBhvr>
                                        <p:cTn id="54" dur="1000"/>
                                        <p:tgtEl>
                                          <p:spTgt spid="4099">
                                            <p:txEl>
                                              <p:pRg st="7" end="7"/>
                                            </p:txEl>
                                          </p:spTgt>
                                        </p:tgtEl>
                                      </p:cBhvr>
                                    </p:animEffect>
                                    <p:anim calcmode="lin" valueType="num">
                                      <p:cBhvr>
                                        <p:cTn id="55" dur="1000" fill="hold"/>
                                        <p:tgtEl>
                                          <p:spTgt spid="4099">
                                            <p:txEl>
                                              <p:pRg st="7" end="7"/>
                                            </p:txEl>
                                          </p:spTgt>
                                        </p:tgtEl>
                                        <p:attrNameLst>
                                          <p:attrName>ppt_x</p:attrName>
                                        </p:attrNameLst>
                                      </p:cBhvr>
                                      <p:tavLst>
                                        <p:tav tm="0">
                                          <p:val>
                                            <p:strVal val="#ppt_x"/>
                                          </p:val>
                                        </p:tav>
                                        <p:tav tm="100000">
                                          <p:val>
                                            <p:strVal val="#ppt_x"/>
                                          </p:val>
                                        </p:tav>
                                      </p:tavLst>
                                    </p:anim>
                                    <p:anim calcmode="lin" valueType="num">
                                      <p:cBhvr>
                                        <p:cTn id="56" dur="1000" fill="hold"/>
                                        <p:tgtEl>
                                          <p:spTgt spid="4099">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42" presetClass="entr" presetSubtype="0" fill="hold" grpId="0" nodeType="clickEffect">
                                  <p:stCondLst>
                                    <p:cond delay="0"/>
                                  </p:stCondLst>
                                  <p:childTnLst>
                                    <p:set>
                                      <p:cBhvr>
                                        <p:cTn id="60" dur="1" fill="hold">
                                          <p:stCondLst>
                                            <p:cond delay="0"/>
                                          </p:stCondLst>
                                        </p:cTn>
                                        <p:tgtEl>
                                          <p:spTgt spid="4099">
                                            <p:txEl>
                                              <p:pRg st="8" end="8"/>
                                            </p:txEl>
                                          </p:spTgt>
                                        </p:tgtEl>
                                        <p:attrNameLst>
                                          <p:attrName>style.visibility</p:attrName>
                                        </p:attrNameLst>
                                      </p:cBhvr>
                                      <p:to>
                                        <p:strVal val="visible"/>
                                      </p:to>
                                    </p:set>
                                    <p:animEffect transition="in" filter="fade">
                                      <p:cBhvr>
                                        <p:cTn id="61" dur="1000"/>
                                        <p:tgtEl>
                                          <p:spTgt spid="4099">
                                            <p:txEl>
                                              <p:pRg st="8" end="8"/>
                                            </p:txEl>
                                          </p:spTgt>
                                        </p:tgtEl>
                                      </p:cBhvr>
                                    </p:animEffect>
                                    <p:anim calcmode="lin" valueType="num">
                                      <p:cBhvr>
                                        <p:cTn id="62" dur="1000" fill="hold"/>
                                        <p:tgtEl>
                                          <p:spTgt spid="4099">
                                            <p:txEl>
                                              <p:pRg st="8" end="8"/>
                                            </p:txEl>
                                          </p:spTgt>
                                        </p:tgtEl>
                                        <p:attrNameLst>
                                          <p:attrName>ppt_x</p:attrName>
                                        </p:attrNameLst>
                                      </p:cBhvr>
                                      <p:tavLst>
                                        <p:tav tm="0">
                                          <p:val>
                                            <p:strVal val="#ppt_x"/>
                                          </p:val>
                                        </p:tav>
                                        <p:tav tm="100000">
                                          <p:val>
                                            <p:strVal val="#ppt_x"/>
                                          </p:val>
                                        </p:tav>
                                      </p:tavLst>
                                    </p:anim>
                                    <p:anim calcmode="lin" valueType="num">
                                      <p:cBhvr>
                                        <p:cTn id="63" dur="1000" fill="hold"/>
                                        <p:tgtEl>
                                          <p:spTgt spid="4099">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9199E4F9-D321-47EA-B483-7682C459DB19}"/>
              </a:ext>
            </a:extLst>
          </p:cNvPr>
          <p:cNvSpPr>
            <a:spLocks noGrp="1" noChangeArrowheads="1"/>
          </p:cNvSpPr>
          <p:nvPr>
            <p:ph type="ctrTitle"/>
          </p:nvPr>
        </p:nvSpPr>
        <p:spPr bwMode="auto">
          <a:xfrm>
            <a:off x="1155700" y="1066800"/>
            <a:ext cx="7835900" cy="990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US" altLang="ja-JP" sz="2400" b="1">
                <a:solidFill>
                  <a:srgbClr val="000066"/>
                </a:solidFill>
                <a:latin typeface="Verdana" panose="020B0604030504040204" pitchFamily="34" charset="0"/>
                <a:ea typeface="ＭＳ Ｐゴシック" panose="020B0600070205080204" pitchFamily="34" charset="-128"/>
              </a:rPr>
              <a:t>The Selling Process </a:t>
            </a:r>
            <a:endParaRPr lang="en-US" altLang="en-US" sz="2400" b="1">
              <a:solidFill>
                <a:srgbClr val="000066"/>
              </a:solidFill>
              <a:latin typeface="Verdana" panose="020B0604030504040204" pitchFamily="34" charset="0"/>
              <a:cs typeface="Times New Roman" panose="02020603050405020304" pitchFamily="18" charset="0"/>
            </a:endParaRPr>
          </a:p>
        </p:txBody>
      </p:sp>
      <p:sp>
        <p:nvSpPr>
          <p:cNvPr id="10243" name="Rectangle 3">
            <a:extLst>
              <a:ext uri="{FF2B5EF4-FFF2-40B4-BE49-F238E27FC236}">
                <a16:creationId xmlns:a16="http://schemas.microsoft.com/office/drawing/2014/main" id="{5BE3232F-C7A0-4C3B-ADA9-46CD57D20645}"/>
              </a:ext>
            </a:extLst>
          </p:cNvPr>
          <p:cNvSpPr>
            <a:spLocks noGrp="1" noChangeArrowheads="1"/>
          </p:cNvSpPr>
          <p:nvPr>
            <p:ph type="subTitle" idx="1"/>
          </p:nvPr>
        </p:nvSpPr>
        <p:spPr bwMode="auto">
          <a:xfrm>
            <a:off x="1219200" y="1905000"/>
            <a:ext cx="7467600" cy="2743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spcAft>
                <a:spcPct val="40000"/>
              </a:spcAft>
              <a:buFont typeface="Symbol" panose="05050102010706020507" pitchFamily="18" charset="2"/>
              <a:buNone/>
            </a:pPr>
            <a:r>
              <a:rPr lang="en-US" altLang="ja-JP" sz="1800" b="1">
                <a:solidFill>
                  <a:srgbClr val="FF0000"/>
                </a:solidFill>
                <a:latin typeface="Verdana" panose="020B0604030504040204" pitchFamily="34" charset="0"/>
                <a:ea typeface="ＭＳ Ｐゴシック" panose="020B0600070205080204" pitchFamily="34" charset="-128"/>
              </a:rPr>
              <a:t>Selling </a:t>
            </a:r>
            <a:r>
              <a:rPr lang="en-US" altLang="ja-JP" sz="1800">
                <a:solidFill>
                  <a:srgbClr val="000000"/>
                </a:solidFill>
                <a:latin typeface="Verdana" panose="020B0604030504040204" pitchFamily="34" charset="0"/>
                <a:ea typeface="ＭＳ Ｐゴシック" panose="020B0600070205080204" pitchFamily="34" charset="-128"/>
              </a:rPr>
              <a:t>process of matching customer needs and wants to the features and benefits of a product or service</a:t>
            </a:r>
          </a:p>
          <a:p>
            <a:pPr algn="l" eaLnBrk="1" hangingPunct="1">
              <a:spcAft>
                <a:spcPct val="40000"/>
              </a:spcAft>
              <a:buFont typeface="Symbol" panose="05050102010706020507" pitchFamily="18" charset="2"/>
              <a:buNone/>
            </a:pPr>
            <a:r>
              <a:rPr lang="en-US" altLang="ja-JP" sz="1800">
                <a:solidFill>
                  <a:srgbClr val="000000"/>
                </a:solidFill>
                <a:latin typeface="Verdana" panose="020B0604030504040204" pitchFamily="34" charset="0"/>
                <a:ea typeface="ＭＳ Ｐゴシック" panose="020B0600070205080204" pitchFamily="34" charset="-128"/>
              </a:rPr>
              <a:t>Seven key steps to helping a customer decide on a purchase:</a:t>
            </a:r>
          </a:p>
          <a:p>
            <a:pPr lvl="1" indent="-342900" algn="l" eaLnBrk="1" hangingPunct="1">
              <a:lnSpc>
                <a:spcPct val="95000"/>
              </a:lnSpc>
              <a:spcAft>
                <a:spcPct val="30000"/>
              </a:spcAft>
              <a:buClr>
                <a:srgbClr val="008000"/>
              </a:buClr>
              <a:buFontTx/>
              <a:buAutoNum type="arabicPeriod"/>
            </a:pPr>
            <a:r>
              <a:rPr lang="en-US" altLang="ja-JP" sz="1800" b="1" i="1">
                <a:solidFill>
                  <a:srgbClr val="000000"/>
                </a:solidFill>
                <a:latin typeface="Verdana" panose="020B0604030504040204" pitchFamily="34" charset="0"/>
                <a:ea typeface="ＭＳ Ｐゴシック" panose="020B0600070205080204" pitchFamily="34" charset="-128"/>
              </a:rPr>
              <a:t>Approaching the customer: </a:t>
            </a:r>
            <a:r>
              <a:rPr lang="en-US" altLang="ja-JP" sz="1800">
                <a:solidFill>
                  <a:srgbClr val="000000"/>
                </a:solidFill>
                <a:latin typeface="Verdana" panose="020B0604030504040204" pitchFamily="34" charset="0"/>
                <a:ea typeface="ＭＳ Ｐゴシック" panose="020B0600070205080204" pitchFamily="34" charset="-128"/>
              </a:rPr>
              <a:t>Greet the customer face-to-face</a:t>
            </a:r>
          </a:p>
          <a:p>
            <a:pPr lvl="1" indent="-342900" algn="l" eaLnBrk="1" hangingPunct="1">
              <a:lnSpc>
                <a:spcPct val="95000"/>
              </a:lnSpc>
              <a:spcAft>
                <a:spcPct val="30000"/>
              </a:spcAft>
              <a:buClr>
                <a:srgbClr val="008000"/>
              </a:buClr>
              <a:buFontTx/>
              <a:buAutoNum type="arabicPeriod"/>
            </a:pPr>
            <a:r>
              <a:rPr lang="en-US" altLang="ja-JP" sz="1800" b="1" i="1">
                <a:solidFill>
                  <a:srgbClr val="000000"/>
                </a:solidFill>
                <a:latin typeface="Verdana" panose="020B0604030504040204" pitchFamily="34" charset="0"/>
                <a:ea typeface="ＭＳ Ｐゴシック" panose="020B0600070205080204" pitchFamily="34" charset="-128"/>
              </a:rPr>
              <a:t>Determining needs: </a:t>
            </a:r>
            <a:r>
              <a:rPr lang="en-US" altLang="ja-JP" sz="1800">
                <a:solidFill>
                  <a:srgbClr val="000000"/>
                </a:solidFill>
                <a:latin typeface="Verdana" panose="020B0604030504040204" pitchFamily="34" charset="0"/>
                <a:ea typeface="ＭＳ Ｐゴシック" panose="020B0600070205080204" pitchFamily="34" charset="-128"/>
              </a:rPr>
              <a:t>ask questions to understand what the customer is looking for</a:t>
            </a:r>
          </a:p>
          <a:p>
            <a:pPr lvl="1" indent="-342900" algn="l" eaLnBrk="1" hangingPunct="1">
              <a:lnSpc>
                <a:spcPct val="95000"/>
              </a:lnSpc>
              <a:spcAft>
                <a:spcPct val="30000"/>
              </a:spcAft>
              <a:buClr>
                <a:srgbClr val="008000"/>
              </a:buClr>
              <a:buFontTx/>
              <a:buAutoNum type="arabicPeriod"/>
            </a:pPr>
            <a:r>
              <a:rPr lang="en-US" altLang="ja-JP" sz="1800" b="1" i="1">
                <a:solidFill>
                  <a:srgbClr val="000000"/>
                </a:solidFill>
                <a:latin typeface="Verdana" panose="020B0604030504040204" pitchFamily="34" charset="0"/>
                <a:ea typeface="ＭＳ Ｐゴシック" panose="020B0600070205080204" pitchFamily="34" charset="-128"/>
              </a:rPr>
              <a:t>Presenting the product</a:t>
            </a:r>
            <a:r>
              <a:rPr lang="en-US" altLang="ja-JP" sz="1800">
                <a:solidFill>
                  <a:srgbClr val="000000"/>
                </a:solidFill>
                <a:latin typeface="Verdana" panose="020B0604030504040204" pitchFamily="34" charset="0"/>
                <a:ea typeface="ＭＳ Ｐゴシック" panose="020B0600070205080204" pitchFamily="34" charset="-128"/>
              </a:rPr>
              <a:t>: Educate the customer about the product’s benefits (features converted to a selling point)</a:t>
            </a:r>
          </a:p>
          <a:p>
            <a:pPr lvl="1" indent="-342900" algn="l" eaLnBrk="1" hangingPunct="1">
              <a:lnSpc>
                <a:spcPct val="95000"/>
              </a:lnSpc>
              <a:spcAft>
                <a:spcPct val="30000"/>
              </a:spcAft>
              <a:buClr>
                <a:srgbClr val="008000"/>
              </a:buClr>
              <a:buFontTx/>
              <a:buAutoNum type="arabicPeriod"/>
            </a:pPr>
            <a:r>
              <a:rPr lang="en-US" altLang="ja-JP" sz="1800" b="1" i="1">
                <a:solidFill>
                  <a:srgbClr val="000000"/>
                </a:solidFill>
                <a:latin typeface="Verdana" panose="020B0604030504040204" pitchFamily="34" charset="0"/>
                <a:ea typeface="ＭＳ Ｐゴシック" panose="020B0600070205080204" pitchFamily="34" charset="-128"/>
              </a:rPr>
              <a:t>Overcoming objections: </a:t>
            </a:r>
            <a:r>
              <a:rPr lang="en-US" altLang="ja-JP" sz="1800">
                <a:solidFill>
                  <a:srgbClr val="000000"/>
                </a:solidFill>
                <a:latin typeface="Verdana" panose="020B0604030504040204" pitchFamily="34" charset="0"/>
                <a:ea typeface="ＭＳ Ｐゴシック" panose="020B0600070205080204" pitchFamily="34" charset="-128"/>
              </a:rPr>
              <a:t>Learn why the customer is reluctant to buy and providing information to remove that uncertainty</a:t>
            </a:r>
            <a:endParaRPr lang="en-US" altLang="en-US" sz="1800" b="1">
              <a:solidFill>
                <a:srgbClr val="CA0C00"/>
              </a:solidFill>
              <a:latin typeface="Verdan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Effect transition="in" filter="wipe(left)">
                                      <p:cBhvr>
                                        <p:cTn id="7" dur="500"/>
                                        <p:tgtEl>
                                          <p:spTgt spid="1024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243">
                                            <p:txEl>
                                              <p:pRg st="1" end="1"/>
                                            </p:txEl>
                                          </p:spTgt>
                                        </p:tgtEl>
                                        <p:attrNameLst>
                                          <p:attrName>style.visibility</p:attrName>
                                        </p:attrNameLst>
                                      </p:cBhvr>
                                      <p:to>
                                        <p:strVal val="visible"/>
                                      </p:to>
                                    </p:set>
                                    <p:animEffect transition="in" filter="wipe(left)">
                                      <p:cBhvr>
                                        <p:cTn id="12" dur="500"/>
                                        <p:tgtEl>
                                          <p:spTgt spid="10243">
                                            <p:txEl>
                                              <p:pRg st="1" end="1"/>
                                            </p:txEl>
                                          </p:spTgt>
                                        </p:tgtEl>
                                      </p:cBhvr>
                                    </p:animEffect>
                                  </p:childTnLst>
                                </p:cTn>
                              </p:par>
                            </p:childTnLst>
                          </p:cTn>
                        </p:par>
                        <p:par>
                          <p:cTn id="13" fill="hold" nodeType="afterGroup">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10243">
                                            <p:txEl>
                                              <p:pRg st="2" end="2"/>
                                            </p:txEl>
                                          </p:spTgt>
                                        </p:tgtEl>
                                        <p:attrNameLst>
                                          <p:attrName>style.visibility</p:attrName>
                                        </p:attrNameLst>
                                      </p:cBhvr>
                                      <p:to>
                                        <p:strVal val="visible"/>
                                      </p:to>
                                    </p:set>
                                    <p:animEffect transition="in" filter="wipe(left)">
                                      <p:cBhvr>
                                        <p:cTn id="16" dur="500"/>
                                        <p:tgtEl>
                                          <p:spTgt spid="10243">
                                            <p:txEl>
                                              <p:pRg st="2" end="2"/>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10243">
                                            <p:txEl>
                                              <p:pRg st="3" end="3"/>
                                            </p:txEl>
                                          </p:spTgt>
                                        </p:tgtEl>
                                        <p:attrNameLst>
                                          <p:attrName>style.visibility</p:attrName>
                                        </p:attrNameLst>
                                      </p:cBhvr>
                                      <p:to>
                                        <p:strVal val="visible"/>
                                      </p:to>
                                    </p:set>
                                    <p:animEffect transition="in" filter="wipe(left)">
                                      <p:cBhvr>
                                        <p:cTn id="21" dur="500"/>
                                        <p:tgtEl>
                                          <p:spTgt spid="10243">
                                            <p:txEl>
                                              <p:pRg st="3" end="3"/>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10243">
                                            <p:txEl>
                                              <p:pRg st="4" end="4"/>
                                            </p:txEl>
                                          </p:spTgt>
                                        </p:tgtEl>
                                        <p:attrNameLst>
                                          <p:attrName>style.visibility</p:attrName>
                                        </p:attrNameLst>
                                      </p:cBhvr>
                                      <p:to>
                                        <p:strVal val="visible"/>
                                      </p:to>
                                    </p:set>
                                    <p:animEffect transition="in" filter="wipe(left)">
                                      <p:cBhvr>
                                        <p:cTn id="26" dur="500"/>
                                        <p:tgtEl>
                                          <p:spTgt spid="10243">
                                            <p:txEl>
                                              <p:pRg st="4" end="4"/>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10243">
                                            <p:txEl>
                                              <p:pRg st="5" end="5"/>
                                            </p:txEl>
                                          </p:spTgt>
                                        </p:tgtEl>
                                        <p:attrNameLst>
                                          <p:attrName>style.visibility</p:attrName>
                                        </p:attrNameLst>
                                      </p:cBhvr>
                                      <p:to>
                                        <p:strVal val="visible"/>
                                      </p:to>
                                    </p:set>
                                    <p:animEffect transition="in" filter="wipe(left)">
                                      <p:cBhvr>
                                        <p:cTn id="31" dur="500"/>
                                        <p:tgtEl>
                                          <p:spTgt spid="1024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a:extLst>
              <a:ext uri="{FF2B5EF4-FFF2-40B4-BE49-F238E27FC236}">
                <a16:creationId xmlns:a16="http://schemas.microsoft.com/office/drawing/2014/main" id="{4C42AA4E-1568-4045-B4C1-895D6E864877}"/>
              </a:ext>
            </a:extLst>
          </p:cNvPr>
          <p:cNvSpPr>
            <a:spLocks noGrp="1" noChangeArrowheads="1"/>
          </p:cNvSpPr>
          <p:nvPr>
            <p:ph type="ctrTitle"/>
          </p:nvPr>
        </p:nvSpPr>
        <p:spPr bwMode="auto">
          <a:xfrm>
            <a:off x="4648200" y="1066800"/>
            <a:ext cx="4343400" cy="990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US" altLang="ja-JP" sz="2400" b="1">
                <a:solidFill>
                  <a:srgbClr val="000066"/>
                </a:solidFill>
                <a:latin typeface="Verdana" panose="020B0604030504040204" pitchFamily="34" charset="0"/>
                <a:ea typeface="ＭＳ Ｐゴシック" panose="020B0600070205080204" pitchFamily="34" charset="-128"/>
              </a:rPr>
              <a:t>The Selling Process </a:t>
            </a:r>
            <a:endParaRPr lang="en-US" altLang="en-US" sz="2400" b="1">
              <a:solidFill>
                <a:srgbClr val="000066"/>
              </a:solidFill>
              <a:latin typeface="Verdana" panose="020B0604030504040204" pitchFamily="34" charset="0"/>
              <a:cs typeface="Times New Roman" panose="02020603050405020304" pitchFamily="18" charset="0"/>
            </a:endParaRPr>
          </a:p>
        </p:txBody>
      </p:sp>
      <p:sp>
        <p:nvSpPr>
          <p:cNvPr id="98308" name="Rectangle 4">
            <a:extLst>
              <a:ext uri="{FF2B5EF4-FFF2-40B4-BE49-F238E27FC236}">
                <a16:creationId xmlns:a16="http://schemas.microsoft.com/office/drawing/2014/main" id="{E87AF872-967F-428F-AE29-50CFA002C66A}"/>
              </a:ext>
            </a:extLst>
          </p:cNvPr>
          <p:cNvSpPr>
            <a:spLocks noGrp="1" noChangeArrowheads="1"/>
          </p:cNvSpPr>
          <p:nvPr>
            <p:ph type="subTitle" idx="1"/>
          </p:nvPr>
        </p:nvSpPr>
        <p:spPr bwMode="auto">
          <a:xfrm>
            <a:off x="4572000" y="1828800"/>
            <a:ext cx="4267200" cy="2819400"/>
          </a:xfrm>
        </p:spPr>
        <p:txBody>
          <a:bodyPr vert="horz" wrap="square" lIns="91440" tIns="45720" rIns="91440" bIns="45720" numCol="1" anchor="t" anchorCtr="0" compatLnSpc="1">
            <a:prstTxWarp prst="textNoShape">
              <a:avLst/>
            </a:prstTxWarp>
          </a:bodyPr>
          <a:lstStyle/>
          <a:p>
            <a:pPr lvl="1" indent="-342900" algn="l" eaLnBrk="1" hangingPunct="1">
              <a:spcAft>
                <a:spcPct val="40000"/>
              </a:spcAft>
              <a:buClr>
                <a:srgbClr val="008000"/>
              </a:buClr>
              <a:buFontTx/>
              <a:buAutoNum type="arabicPeriod" startAt="5"/>
              <a:defRPr/>
            </a:pPr>
            <a:r>
              <a:rPr lang="en-US" altLang="ja-JP" sz="1800" b="1" i="1" dirty="0">
                <a:solidFill>
                  <a:srgbClr val="000000"/>
                </a:solidFill>
                <a:latin typeface="Verdana" pitchFamily="34" charset="0"/>
                <a:ea typeface="ＭＳ Ｐゴシック" charset="-128"/>
              </a:rPr>
              <a:t>Closing the sale: </a:t>
            </a:r>
            <a:r>
              <a:rPr lang="en-US" altLang="ja-JP" sz="1800" dirty="0">
                <a:solidFill>
                  <a:srgbClr val="000000"/>
                </a:solidFill>
                <a:latin typeface="Verdana" pitchFamily="34" charset="0"/>
                <a:ea typeface="ＭＳ Ｐゴシック" charset="-128"/>
              </a:rPr>
              <a:t>Get customer’s agreement to buy</a:t>
            </a:r>
          </a:p>
          <a:p>
            <a:pPr lvl="1" indent="-342900" algn="l" eaLnBrk="1" hangingPunct="1">
              <a:spcAft>
                <a:spcPct val="40000"/>
              </a:spcAft>
              <a:buClr>
                <a:srgbClr val="008000"/>
              </a:buClr>
              <a:buFontTx/>
              <a:buAutoNum type="arabicPeriod" startAt="5"/>
              <a:defRPr/>
            </a:pPr>
            <a:r>
              <a:rPr lang="en-US" altLang="ja-JP" sz="1800" b="1" i="1" dirty="0">
                <a:solidFill>
                  <a:srgbClr val="000000"/>
                </a:solidFill>
                <a:latin typeface="Verdana" pitchFamily="34" charset="0"/>
                <a:ea typeface="ＭＳ Ｐゴシック" charset="-128"/>
              </a:rPr>
              <a:t>Suggestion selling: </a:t>
            </a:r>
            <a:r>
              <a:rPr lang="en-US" altLang="ja-JP" sz="1800" dirty="0">
                <a:solidFill>
                  <a:srgbClr val="000000"/>
                </a:solidFill>
                <a:latin typeface="Verdana" pitchFamily="34" charset="0"/>
                <a:ea typeface="ＭＳ Ｐゴシック" charset="-128"/>
              </a:rPr>
              <a:t>Suggest additional merchandise that will save customer money or enjoy the original purchase</a:t>
            </a:r>
          </a:p>
          <a:p>
            <a:pPr lvl="1" indent="-342900" algn="l" eaLnBrk="1" hangingPunct="1">
              <a:spcAft>
                <a:spcPct val="40000"/>
              </a:spcAft>
              <a:buClr>
                <a:srgbClr val="008000"/>
              </a:buClr>
              <a:defRPr/>
            </a:pPr>
            <a:r>
              <a:rPr lang="en-US" altLang="ja-JP" sz="1800" dirty="0">
                <a:solidFill>
                  <a:srgbClr val="000000"/>
                </a:solidFill>
                <a:latin typeface="Verdana" pitchFamily="34" charset="0"/>
                <a:ea typeface="ＭＳ Ｐゴシック" charset="-128"/>
              </a:rPr>
              <a:t>	ex:  Best Buy- after laptop purchase you can get a printer for ½ off</a:t>
            </a:r>
          </a:p>
          <a:p>
            <a:pPr lvl="1" indent="-398463" algn="l" eaLnBrk="1" hangingPunct="1">
              <a:spcAft>
                <a:spcPct val="40000"/>
              </a:spcAft>
              <a:buClr>
                <a:srgbClr val="008000"/>
              </a:buClr>
              <a:defRPr/>
            </a:pPr>
            <a:r>
              <a:rPr lang="en-US" altLang="ja-JP" sz="1800" b="1" i="1" dirty="0">
                <a:solidFill>
                  <a:srgbClr val="000000"/>
                </a:solidFill>
                <a:latin typeface="Verdana" pitchFamily="34" charset="0"/>
                <a:ea typeface="ＭＳ Ｐゴシック" charset="-128"/>
              </a:rPr>
              <a:t>7.  Continual Relationship building: </a:t>
            </a:r>
            <a:r>
              <a:rPr lang="en-US" altLang="ja-JP" sz="1800" dirty="0">
                <a:solidFill>
                  <a:srgbClr val="000000"/>
                </a:solidFill>
                <a:latin typeface="Verdana" pitchFamily="34" charset="0"/>
                <a:ea typeface="ＭＳ Ｐゴシック" charset="-128"/>
              </a:rPr>
              <a:t>Create a means of maintaining contact with the customer after the sale is done	 </a:t>
            </a:r>
            <a:endParaRPr lang="en-US" sz="1800" dirty="0">
              <a:solidFill>
                <a:srgbClr val="000000"/>
              </a:solidFill>
              <a:latin typeface="Verdana" pitchFamily="34" charset="0"/>
              <a:ea typeface="ＭＳ Ｐゴシック" charset="-128"/>
            </a:endParaRPr>
          </a:p>
        </p:txBody>
      </p:sp>
      <p:sp>
        <p:nvSpPr>
          <p:cNvPr id="6148" name="Text Box 7">
            <a:extLst>
              <a:ext uri="{FF2B5EF4-FFF2-40B4-BE49-F238E27FC236}">
                <a16:creationId xmlns:a16="http://schemas.microsoft.com/office/drawing/2014/main" id="{5D13E716-5BE1-498D-B0AD-B6976A81AE89}"/>
              </a:ext>
            </a:extLst>
          </p:cNvPr>
          <p:cNvSpPr txBox="1">
            <a:spLocks noChangeArrowheads="1"/>
          </p:cNvSpPr>
          <p:nvPr/>
        </p:nvSpPr>
        <p:spPr bwMode="auto">
          <a:xfrm>
            <a:off x="2514600" y="6477000"/>
            <a:ext cx="6096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900">
                <a:latin typeface="Verdana" panose="020B0604030504040204" pitchFamily="34" charset="0"/>
              </a:rPr>
              <a:t>Marketing Essentials Chapter 13, Section 13.1</a:t>
            </a:r>
          </a:p>
        </p:txBody>
      </p:sp>
      <p:pic>
        <p:nvPicPr>
          <p:cNvPr id="98312" name="Picture 8" descr="steps-of-sale">
            <a:extLst>
              <a:ext uri="{FF2B5EF4-FFF2-40B4-BE49-F238E27FC236}">
                <a16:creationId xmlns:a16="http://schemas.microsoft.com/office/drawing/2014/main" id="{75F90D31-34A1-4CDC-BBE6-C5B421F8DF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362200"/>
            <a:ext cx="4238625" cy="3484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98308">
                                            <p:txEl>
                                              <p:pRg st="0" end="0"/>
                                            </p:txEl>
                                          </p:spTgt>
                                        </p:tgtEl>
                                        <p:attrNameLst>
                                          <p:attrName>style.visibility</p:attrName>
                                        </p:attrNameLst>
                                      </p:cBhvr>
                                      <p:to>
                                        <p:strVal val="visible"/>
                                      </p:to>
                                    </p:set>
                                    <p:animEffect transition="in" filter="wipe(left)">
                                      <p:cBhvr>
                                        <p:cTn id="7" dur="500"/>
                                        <p:tgtEl>
                                          <p:spTgt spid="9830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8308">
                                            <p:txEl>
                                              <p:pRg st="1" end="1"/>
                                            </p:txEl>
                                          </p:spTgt>
                                        </p:tgtEl>
                                        <p:attrNameLst>
                                          <p:attrName>style.visibility</p:attrName>
                                        </p:attrNameLst>
                                      </p:cBhvr>
                                      <p:to>
                                        <p:strVal val="visible"/>
                                      </p:to>
                                    </p:set>
                                    <p:animEffect transition="in" filter="wipe(left)">
                                      <p:cBhvr>
                                        <p:cTn id="12" dur="500"/>
                                        <p:tgtEl>
                                          <p:spTgt spid="98308">
                                            <p:txEl>
                                              <p:pRg st="1" end="1"/>
                                            </p:txEl>
                                          </p:spTgt>
                                        </p:tgtEl>
                                      </p:cBhvr>
                                    </p:animEffect>
                                  </p:childTnLst>
                                </p:cTn>
                              </p:par>
                            </p:childTnLst>
                          </p:cTn>
                        </p:par>
                        <p:par>
                          <p:cTn id="13" fill="hold" nodeType="afterGroup">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98308">
                                            <p:txEl>
                                              <p:pRg st="2" end="2"/>
                                            </p:txEl>
                                          </p:spTgt>
                                        </p:tgtEl>
                                        <p:attrNameLst>
                                          <p:attrName>style.visibility</p:attrName>
                                        </p:attrNameLst>
                                      </p:cBhvr>
                                      <p:to>
                                        <p:strVal val="visible"/>
                                      </p:to>
                                    </p:set>
                                    <p:animEffect transition="in" filter="wipe(left)">
                                      <p:cBhvr>
                                        <p:cTn id="16" dur="500"/>
                                        <p:tgtEl>
                                          <p:spTgt spid="98308">
                                            <p:txEl>
                                              <p:pRg st="2" end="2"/>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98308">
                                            <p:txEl>
                                              <p:pRg st="3" end="3"/>
                                            </p:txEl>
                                          </p:spTgt>
                                        </p:tgtEl>
                                        <p:attrNameLst>
                                          <p:attrName>style.visibility</p:attrName>
                                        </p:attrNameLst>
                                      </p:cBhvr>
                                      <p:to>
                                        <p:strVal val="visible"/>
                                      </p:to>
                                    </p:set>
                                    <p:animEffect transition="in" filter="wipe(left)">
                                      <p:cBhvr>
                                        <p:cTn id="21" dur="500"/>
                                        <p:tgtEl>
                                          <p:spTgt spid="98308">
                                            <p:txEl>
                                              <p:pRg st="3" end="3"/>
                                            </p:txEl>
                                          </p:spTgt>
                                        </p:tgtEl>
                                      </p:cBhvr>
                                    </p:animEffect>
                                  </p:childTnLst>
                                </p:cTn>
                              </p:par>
                            </p:childTnLst>
                          </p:cTn>
                        </p:par>
                        <p:par>
                          <p:cTn id="22" fill="hold" nodeType="afterGroup">
                            <p:stCondLst>
                              <p:cond delay="500"/>
                            </p:stCondLst>
                            <p:childTnLst>
                              <p:par>
                                <p:cTn id="23" presetID="18" presetClass="entr" presetSubtype="12" fill="hold" nodeType="afterEffect">
                                  <p:stCondLst>
                                    <p:cond delay="0"/>
                                  </p:stCondLst>
                                  <p:childTnLst>
                                    <p:set>
                                      <p:cBhvr>
                                        <p:cTn id="24" dur="1" fill="hold">
                                          <p:stCondLst>
                                            <p:cond delay="0"/>
                                          </p:stCondLst>
                                        </p:cTn>
                                        <p:tgtEl>
                                          <p:spTgt spid="98312"/>
                                        </p:tgtEl>
                                        <p:attrNameLst>
                                          <p:attrName>style.visibility</p:attrName>
                                        </p:attrNameLst>
                                      </p:cBhvr>
                                      <p:to>
                                        <p:strVal val="visible"/>
                                      </p:to>
                                    </p:set>
                                    <p:animEffect transition="in" filter="strips(downLeft)">
                                      <p:cBhvr>
                                        <p:cTn id="25" dur="500"/>
                                        <p:tgtEl>
                                          <p:spTgt spid="983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08"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1E85D518-4F0F-4898-ABF8-C3EF744FB9A9}"/>
              </a:ext>
            </a:extLst>
          </p:cNvPr>
          <p:cNvSpPr>
            <a:spLocks noGrp="1"/>
          </p:cNvSpPr>
          <p:nvPr>
            <p:ph type="title"/>
          </p:nvPr>
        </p:nvSpPr>
        <p:spPr bwMode="auto">
          <a:xfrm>
            <a:off x="381000" y="1143000"/>
            <a:ext cx="8229600" cy="9604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ja-JP" sz="3200" b="1">
                <a:solidFill>
                  <a:srgbClr val="000066"/>
                </a:solidFill>
                <a:latin typeface="Verdana" panose="020B0604030504040204" pitchFamily="34" charset="0"/>
                <a:ea typeface="ＭＳ Ｐゴシック" panose="020B0600070205080204" pitchFamily="34" charset="-128"/>
              </a:rPr>
              <a:t>Two Types of Customers in Selling</a:t>
            </a:r>
          </a:p>
        </p:txBody>
      </p:sp>
      <p:sp>
        <p:nvSpPr>
          <p:cNvPr id="3" name="Content Placeholder 2">
            <a:extLst>
              <a:ext uri="{FF2B5EF4-FFF2-40B4-BE49-F238E27FC236}">
                <a16:creationId xmlns:a16="http://schemas.microsoft.com/office/drawing/2014/main" id="{AD448831-6690-4685-A79E-6B3F98CEB3FB}"/>
              </a:ext>
            </a:extLst>
          </p:cNvPr>
          <p:cNvSpPr>
            <a:spLocks noGrp="1"/>
          </p:cNvSpPr>
          <p:nvPr>
            <p:ph idx="1"/>
          </p:nvPr>
        </p:nvSpPr>
        <p:spPr bwMode="auto">
          <a:xfrm>
            <a:off x="533400" y="2057400"/>
            <a:ext cx="8229600" cy="4419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2200"/>
              <a:t>B2B (Business to Business and Retail Selling:</a:t>
            </a:r>
          </a:p>
          <a:p>
            <a:r>
              <a:rPr lang="en-US" altLang="en-US" sz="2200"/>
              <a:t>B2B selling is different than Retail Selling (Consumers)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a:extLst>
              <a:ext uri="{FF2B5EF4-FFF2-40B4-BE49-F238E27FC236}">
                <a16:creationId xmlns:a16="http://schemas.microsoft.com/office/drawing/2014/main" id="{B01696D3-C0AD-41F8-B0CC-53B599FFB1B9}"/>
              </a:ext>
            </a:extLst>
          </p:cNvPr>
          <p:cNvSpPr>
            <a:spLocks noGrp="1" noChangeArrowheads="1"/>
          </p:cNvSpPr>
          <p:nvPr>
            <p:ph type="ctrTitle"/>
          </p:nvPr>
        </p:nvSpPr>
        <p:spPr bwMode="auto">
          <a:xfrm>
            <a:off x="1138238" y="1066800"/>
            <a:ext cx="7853362" cy="990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US" altLang="ja-JP" sz="2400" b="1">
                <a:solidFill>
                  <a:srgbClr val="000066"/>
                </a:solidFill>
                <a:latin typeface="Verdana" panose="020B0604030504040204" pitchFamily="34" charset="0"/>
                <a:ea typeface="ＭＳ Ｐゴシック" panose="020B0600070205080204" pitchFamily="34" charset="-128"/>
              </a:rPr>
              <a:t>1.  Approaching the Customer </a:t>
            </a:r>
            <a:endParaRPr lang="en-US" altLang="en-US" sz="2400" b="1">
              <a:solidFill>
                <a:srgbClr val="000066"/>
              </a:solidFill>
              <a:latin typeface="Verdana" panose="020B0604030504040204" pitchFamily="34" charset="0"/>
              <a:cs typeface="Times New Roman" panose="02020603050405020304" pitchFamily="18" charset="0"/>
            </a:endParaRPr>
          </a:p>
        </p:txBody>
      </p:sp>
      <p:sp>
        <p:nvSpPr>
          <p:cNvPr id="62468" name="Rectangle 4">
            <a:extLst>
              <a:ext uri="{FF2B5EF4-FFF2-40B4-BE49-F238E27FC236}">
                <a16:creationId xmlns:a16="http://schemas.microsoft.com/office/drawing/2014/main" id="{17B3158F-A448-42F3-9397-CFBEAE54FC71}"/>
              </a:ext>
            </a:extLst>
          </p:cNvPr>
          <p:cNvSpPr>
            <a:spLocks noGrp="1" noChangeArrowheads="1"/>
          </p:cNvSpPr>
          <p:nvPr>
            <p:ph type="subTitle" idx="1"/>
          </p:nvPr>
        </p:nvSpPr>
        <p:spPr bwMode="auto">
          <a:xfrm>
            <a:off x="1219200" y="1828800"/>
            <a:ext cx="7696200" cy="2819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spcAft>
                <a:spcPct val="20000"/>
              </a:spcAft>
              <a:buFont typeface="Symbol" panose="05050102010706020507" pitchFamily="18" charset="2"/>
              <a:buNone/>
            </a:pPr>
            <a:r>
              <a:rPr lang="en-US" altLang="ja-JP" sz="2000">
                <a:solidFill>
                  <a:srgbClr val="000000"/>
                </a:solidFill>
                <a:latin typeface="Verdana" panose="020B0604030504040204" pitchFamily="34" charset="0"/>
                <a:ea typeface="ＭＳ Ｐゴシック" panose="020B0600070205080204" pitchFamily="34" charset="-128"/>
              </a:rPr>
              <a:t>Initial Impressions are lasting:</a:t>
            </a:r>
          </a:p>
          <a:p>
            <a:pPr marL="342900" lvl="1" indent="-228600" algn="l" eaLnBrk="1" hangingPunct="1">
              <a:spcAft>
                <a:spcPct val="20000"/>
              </a:spcAft>
              <a:buClr>
                <a:srgbClr val="008000"/>
              </a:buClr>
              <a:buFontTx/>
              <a:buChar char="•"/>
            </a:pPr>
            <a:r>
              <a:rPr lang="en-US" altLang="ja-JP" sz="2000">
                <a:solidFill>
                  <a:srgbClr val="000000"/>
                </a:solidFill>
                <a:latin typeface="Verdana" panose="020B0604030504040204" pitchFamily="34" charset="0"/>
                <a:ea typeface="ＭＳ Ｐゴシック" panose="020B0600070205080204" pitchFamily="34" charset="-128"/>
              </a:rPr>
              <a:t>Salespeople can make or break a sale in the first few minutes</a:t>
            </a:r>
          </a:p>
          <a:p>
            <a:pPr marL="342900" lvl="1" indent="-228600" algn="l" eaLnBrk="1" hangingPunct="1">
              <a:spcAft>
                <a:spcPct val="20000"/>
              </a:spcAft>
              <a:buClr>
                <a:srgbClr val="008000"/>
              </a:buClr>
              <a:buFontTx/>
              <a:buChar char="•"/>
            </a:pPr>
            <a:endParaRPr lang="en-US" altLang="ja-JP" sz="2000">
              <a:solidFill>
                <a:srgbClr val="000000"/>
              </a:solidFill>
              <a:latin typeface="Verdana" panose="020B0604030504040204" pitchFamily="34" charset="0"/>
              <a:ea typeface="ＭＳ Ｐゴシック" panose="020B0600070205080204" pitchFamily="34" charset="-128"/>
            </a:endParaRPr>
          </a:p>
          <a:p>
            <a:pPr marL="342900" lvl="1" indent="-228600" algn="l" eaLnBrk="1" hangingPunct="1">
              <a:spcAft>
                <a:spcPct val="20000"/>
              </a:spcAft>
              <a:buClr>
                <a:srgbClr val="008000"/>
              </a:buClr>
              <a:buFontTx/>
              <a:buChar char="•"/>
            </a:pPr>
            <a:r>
              <a:rPr lang="en-US" altLang="ja-JP" sz="2000">
                <a:solidFill>
                  <a:srgbClr val="000000"/>
                </a:solidFill>
                <a:latin typeface="Verdana" panose="020B0604030504040204" pitchFamily="34" charset="0"/>
                <a:ea typeface="ＭＳ Ｐゴシック" panose="020B0600070205080204" pitchFamily="34" charset="-128"/>
              </a:rPr>
              <a:t>Initial approach is critical and has </a:t>
            </a:r>
            <a:r>
              <a:rPr lang="en-US" altLang="ja-JP" sz="2000" b="1" i="1">
                <a:solidFill>
                  <a:srgbClr val="000000"/>
                </a:solidFill>
                <a:latin typeface="Verdana" panose="020B0604030504040204" pitchFamily="34" charset="0"/>
                <a:ea typeface="ＭＳ Ｐゴシック" panose="020B0600070205080204" pitchFamily="34" charset="-128"/>
              </a:rPr>
              <a:t>three purposes</a:t>
            </a:r>
            <a:r>
              <a:rPr lang="en-US" altLang="ja-JP" sz="2000">
                <a:solidFill>
                  <a:srgbClr val="000000"/>
                </a:solidFill>
                <a:latin typeface="Verdana" panose="020B0604030504040204" pitchFamily="34" charset="0"/>
                <a:ea typeface="ＭＳ Ｐゴシック" panose="020B0600070205080204" pitchFamily="34" charset="-128"/>
              </a:rPr>
              <a:t>:</a:t>
            </a:r>
          </a:p>
          <a:p>
            <a:pPr marL="800100" lvl="2" indent="-228600" algn="l" eaLnBrk="1" hangingPunct="1">
              <a:spcAft>
                <a:spcPct val="20000"/>
              </a:spcAft>
              <a:buClr>
                <a:srgbClr val="008000"/>
              </a:buClr>
              <a:buFontTx/>
              <a:buAutoNum type="arabicPeriod"/>
            </a:pPr>
            <a:r>
              <a:rPr lang="en-US" altLang="ja-JP" sz="2000">
                <a:solidFill>
                  <a:srgbClr val="000000"/>
                </a:solidFill>
                <a:latin typeface="Verdana" panose="020B0604030504040204" pitchFamily="34" charset="0"/>
                <a:ea typeface="ＭＳ Ｐゴシック" panose="020B0600070205080204" pitchFamily="34" charset="-128"/>
              </a:rPr>
              <a:t>Begin a conversation</a:t>
            </a:r>
          </a:p>
          <a:p>
            <a:pPr marL="800100" lvl="2" indent="-228600" algn="l" eaLnBrk="1" hangingPunct="1">
              <a:spcAft>
                <a:spcPct val="20000"/>
              </a:spcAft>
              <a:buClr>
                <a:srgbClr val="008000"/>
              </a:buClr>
              <a:buFontTx/>
              <a:buAutoNum type="arabicPeriod"/>
            </a:pPr>
            <a:r>
              <a:rPr lang="en-US" altLang="ja-JP" sz="2000">
                <a:solidFill>
                  <a:srgbClr val="000000"/>
                </a:solidFill>
                <a:latin typeface="Verdana" panose="020B0604030504040204" pitchFamily="34" charset="0"/>
                <a:ea typeface="ＭＳ Ｐゴシック" panose="020B0600070205080204" pitchFamily="34" charset="-128"/>
              </a:rPr>
              <a:t>Establish a relationship with the customer</a:t>
            </a:r>
          </a:p>
          <a:p>
            <a:pPr marL="800100" lvl="2" indent="-228600" algn="l" eaLnBrk="1" hangingPunct="1">
              <a:spcAft>
                <a:spcPct val="20000"/>
              </a:spcAft>
              <a:buClr>
                <a:srgbClr val="008000"/>
              </a:buClr>
              <a:buFontTx/>
              <a:buAutoNum type="arabicPeriod"/>
            </a:pPr>
            <a:r>
              <a:rPr lang="en-US" altLang="ja-JP" sz="2000">
                <a:solidFill>
                  <a:srgbClr val="000000"/>
                </a:solidFill>
                <a:latin typeface="Verdana" panose="020B0604030504040204" pitchFamily="34" charset="0"/>
                <a:ea typeface="ＭＳ Ｐゴシック" panose="020B0600070205080204" pitchFamily="34" charset="-128"/>
              </a:rPr>
              <a:t>Focus on the product</a:t>
            </a:r>
          </a:p>
          <a:p>
            <a:pPr marL="800100" lvl="2" indent="-228600" algn="l" eaLnBrk="1" hangingPunct="1">
              <a:spcAft>
                <a:spcPct val="20000"/>
              </a:spcAft>
              <a:buClr>
                <a:srgbClr val="008000"/>
              </a:buClr>
              <a:buFontTx/>
              <a:buAutoNum type="arabicPeriod"/>
            </a:pPr>
            <a:endParaRPr lang="en-US" altLang="ja-JP" sz="2000">
              <a:solidFill>
                <a:srgbClr val="000000"/>
              </a:solidFill>
              <a:latin typeface="Verdana" panose="020B0604030504040204" pitchFamily="34" charset="0"/>
              <a:ea typeface="ＭＳ Ｐゴシック" panose="020B0600070205080204"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62468">
                                            <p:txEl>
                                              <p:pRg st="0" end="0"/>
                                            </p:txEl>
                                          </p:spTgt>
                                        </p:tgtEl>
                                        <p:attrNameLst>
                                          <p:attrName>style.visibility</p:attrName>
                                        </p:attrNameLst>
                                      </p:cBhvr>
                                      <p:to>
                                        <p:strVal val="visible"/>
                                      </p:to>
                                    </p:set>
                                    <p:animEffect transition="in" filter="wipe(left)">
                                      <p:cBhvr>
                                        <p:cTn id="7" dur="500"/>
                                        <p:tgtEl>
                                          <p:spTgt spid="62468">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62468">
                                            <p:txEl>
                                              <p:pRg st="1" end="1"/>
                                            </p:txEl>
                                          </p:spTgt>
                                        </p:tgtEl>
                                        <p:attrNameLst>
                                          <p:attrName>style.visibility</p:attrName>
                                        </p:attrNameLst>
                                      </p:cBhvr>
                                      <p:to>
                                        <p:strVal val="visible"/>
                                      </p:to>
                                    </p:set>
                                    <p:animEffect transition="in" filter="wipe(left)">
                                      <p:cBhvr>
                                        <p:cTn id="10" dur="500"/>
                                        <p:tgtEl>
                                          <p:spTgt spid="62468">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62468">
                                            <p:txEl>
                                              <p:pRg st="3" end="3"/>
                                            </p:txEl>
                                          </p:spTgt>
                                        </p:tgtEl>
                                        <p:attrNameLst>
                                          <p:attrName>style.visibility</p:attrName>
                                        </p:attrNameLst>
                                      </p:cBhvr>
                                      <p:to>
                                        <p:strVal val="visible"/>
                                      </p:to>
                                    </p:set>
                                    <p:animEffect transition="in" filter="wipe(left)">
                                      <p:cBhvr>
                                        <p:cTn id="15" dur="500"/>
                                        <p:tgtEl>
                                          <p:spTgt spid="62468">
                                            <p:txEl>
                                              <p:pRg st="3" end="3"/>
                                            </p:txEl>
                                          </p:spTgt>
                                        </p:tgtEl>
                                      </p:cBhvr>
                                    </p:animEffect>
                                  </p:childTnLst>
                                </p:cTn>
                              </p:par>
                            </p:childTnLst>
                          </p:cTn>
                        </p:par>
                        <p:par>
                          <p:cTn id="16" fill="hold" nodeType="afterGroup">
                            <p:stCondLst>
                              <p:cond delay="500"/>
                            </p:stCondLst>
                            <p:childTnLst>
                              <p:par>
                                <p:cTn id="17" presetID="22" presetClass="entr" presetSubtype="8" fill="hold" grpId="0" nodeType="afterEffect">
                                  <p:stCondLst>
                                    <p:cond delay="0"/>
                                  </p:stCondLst>
                                  <p:childTnLst>
                                    <p:set>
                                      <p:cBhvr>
                                        <p:cTn id="18" dur="1" fill="hold">
                                          <p:stCondLst>
                                            <p:cond delay="0"/>
                                          </p:stCondLst>
                                        </p:cTn>
                                        <p:tgtEl>
                                          <p:spTgt spid="62468">
                                            <p:txEl>
                                              <p:pRg st="4" end="4"/>
                                            </p:txEl>
                                          </p:spTgt>
                                        </p:tgtEl>
                                        <p:attrNameLst>
                                          <p:attrName>style.visibility</p:attrName>
                                        </p:attrNameLst>
                                      </p:cBhvr>
                                      <p:to>
                                        <p:strVal val="visible"/>
                                      </p:to>
                                    </p:set>
                                    <p:animEffect transition="in" filter="wipe(left)">
                                      <p:cBhvr>
                                        <p:cTn id="19" dur="1000"/>
                                        <p:tgtEl>
                                          <p:spTgt spid="62468">
                                            <p:txEl>
                                              <p:pRg st="4" end="4"/>
                                            </p:txEl>
                                          </p:spTgt>
                                        </p:tgtEl>
                                      </p:cBhvr>
                                    </p:animEffect>
                                  </p:childTnLst>
                                </p:cTn>
                              </p:par>
                            </p:childTnLst>
                          </p:cTn>
                        </p:par>
                        <p:par>
                          <p:cTn id="20" fill="hold" nodeType="afterGroup">
                            <p:stCondLst>
                              <p:cond delay="1500"/>
                            </p:stCondLst>
                            <p:childTnLst>
                              <p:par>
                                <p:cTn id="21" presetID="22" presetClass="entr" presetSubtype="8" fill="hold" grpId="0" nodeType="afterEffect">
                                  <p:stCondLst>
                                    <p:cond delay="0"/>
                                  </p:stCondLst>
                                  <p:childTnLst>
                                    <p:set>
                                      <p:cBhvr>
                                        <p:cTn id="22" dur="1" fill="hold">
                                          <p:stCondLst>
                                            <p:cond delay="0"/>
                                          </p:stCondLst>
                                        </p:cTn>
                                        <p:tgtEl>
                                          <p:spTgt spid="62468">
                                            <p:txEl>
                                              <p:pRg st="5" end="5"/>
                                            </p:txEl>
                                          </p:spTgt>
                                        </p:tgtEl>
                                        <p:attrNameLst>
                                          <p:attrName>style.visibility</p:attrName>
                                        </p:attrNameLst>
                                      </p:cBhvr>
                                      <p:to>
                                        <p:strVal val="visible"/>
                                      </p:to>
                                    </p:set>
                                    <p:animEffect transition="in" filter="wipe(left)">
                                      <p:cBhvr>
                                        <p:cTn id="23" dur="1000"/>
                                        <p:tgtEl>
                                          <p:spTgt spid="62468">
                                            <p:txEl>
                                              <p:pRg st="5" end="5"/>
                                            </p:txEl>
                                          </p:spTgt>
                                        </p:tgtEl>
                                      </p:cBhvr>
                                    </p:animEffect>
                                  </p:childTnLst>
                                </p:cTn>
                              </p:par>
                            </p:childTnLst>
                          </p:cTn>
                        </p:par>
                        <p:par>
                          <p:cTn id="24" fill="hold" nodeType="afterGroup">
                            <p:stCondLst>
                              <p:cond delay="2500"/>
                            </p:stCondLst>
                            <p:childTnLst>
                              <p:par>
                                <p:cTn id="25" presetID="22" presetClass="entr" presetSubtype="8" fill="hold" grpId="0" nodeType="afterEffect">
                                  <p:stCondLst>
                                    <p:cond delay="0"/>
                                  </p:stCondLst>
                                  <p:childTnLst>
                                    <p:set>
                                      <p:cBhvr>
                                        <p:cTn id="26" dur="1" fill="hold">
                                          <p:stCondLst>
                                            <p:cond delay="0"/>
                                          </p:stCondLst>
                                        </p:cTn>
                                        <p:tgtEl>
                                          <p:spTgt spid="62468">
                                            <p:txEl>
                                              <p:pRg st="6" end="6"/>
                                            </p:txEl>
                                          </p:spTgt>
                                        </p:tgtEl>
                                        <p:attrNameLst>
                                          <p:attrName>style.visibility</p:attrName>
                                        </p:attrNameLst>
                                      </p:cBhvr>
                                      <p:to>
                                        <p:strVal val="visible"/>
                                      </p:to>
                                    </p:set>
                                    <p:animEffect transition="in" filter="wipe(left)">
                                      <p:cBhvr>
                                        <p:cTn id="27" dur="1000"/>
                                        <p:tgtEl>
                                          <p:spTgt spid="6246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8"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Box 1">
            <a:extLst>
              <a:ext uri="{FF2B5EF4-FFF2-40B4-BE49-F238E27FC236}">
                <a16:creationId xmlns:a16="http://schemas.microsoft.com/office/drawing/2014/main" id="{E15183C1-B178-4C56-B3CD-DFCC7AAE8F81}"/>
              </a:ext>
            </a:extLst>
          </p:cNvPr>
          <p:cNvSpPr txBox="1">
            <a:spLocks noChangeArrowheads="1"/>
          </p:cNvSpPr>
          <p:nvPr/>
        </p:nvSpPr>
        <p:spPr bwMode="auto">
          <a:xfrm>
            <a:off x="533400" y="884238"/>
            <a:ext cx="5900738"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200">
                <a:hlinkClick r:id="rId3"/>
              </a:rPr>
              <a:t>Why I am not a good Salesman</a:t>
            </a:r>
            <a:endParaRPr lang="en-US" altLang="en-US" sz="3200"/>
          </a:p>
        </p:txBody>
      </p:sp>
      <p:pic>
        <p:nvPicPr>
          <p:cNvPr id="3" name="xUA2EzzWAC4?rel=0&amp;start=34">
            <a:extLst>
              <a:ext uri="{FF2B5EF4-FFF2-40B4-BE49-F238E27FC236}">
                <a16:creationId xmlns:a16="http://schemas.microsoft.com/office/drawing/2014/main" id="{76B3693F-B4C4-4C7D-A9F4-B728110FD695}"/>
              </a:ext>
            </a:extLst>
          </p:cNvPr>
          <p:cNvPicPr>
            <a:picLocks noRot="1" noChangeAspect="1"/>
          </p:cNvPicPr>
          <p:nvPr>
            <a:videoFile r:link="rId1"/>
          </p:nvPr>
        </p:nvPicPr>
        <p:blipFill>
          <a:blip r:embed="rId4">
            <a:extLst>
              <a:ext uri="{28A0092B-C50C-407E-A947-70E740481C1C}">
                <a14:useLocalDpi xmlns:a14="http://schemas.microsoft.com/office/drawing/2010/main" val="0"/>
              </a:ext>
            </a:extLst>
          </a:blip>
          <a:srcRect/>
          <a:stretch>
            <a:fillRect/>
          </a:stretch>
        </p:blipFill>
        <p:spPr bwMode="auto">
          <a:xfrm>
            <a:off x="762000" y="1828800"/>
            <a:ext cx="7586663"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F2F4643F-1269-42D1-9DAC-D80FAD6086E8}"/>
              </a:ext>
            </a:extLst>
          </p:cNvPr>
          <p:cNvSpPr>
            <a:spLocks noGrp="1"/>
          </p:cNvSpPr>
          <p:nvPr>
            <p:ph type="title"/>
          </p:nvPr>
        </p:nvSpPr>
        <p:spPr bwMode="auto">
          <a:xfrm>
            <a:off x="457200" y="10668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ja-JP" sz="3200" b="1">
                <a:solidFill>
                  <a:srgbClr val="000066"/>
                </a:solidFill>
                <a:latin typeface="Verdana" panose="020B0604030504040204" pitchFamily="34" charset="0"/>
                <a:ea typeface="ＭＳ Ｐゴシック" panose="020B0600070205080204" pitchFamily="34" charset="-128"/>
              </a:rPr>
              <a:t>GREET THE CUSTOMER</a:t>
            </a:r>
          </a:p>
        </p:txBody>
      </p:sp>
      <p:sp>
        <p:nvSpPr>
          <p:cNvPr id="3" name="Content Placeholder 2">
            <a:extLst>
              <a:ext uri="{FF2B5EF4-FFF2-40B4-BE49-F238E27FC236}">
                <a16:creationId xmlns:a16="http://schemas.microsoft.com/office/drawing/2014/main" id="{669E48DA-131E-400C-8F84-3AE747B72BC0}"/>
              </a:ext>
            </a:extLst>
          </p:cNvPr>
          <p:cNvSpPr>
            <a:spLocks noGrp="1"/>
          </p:cNvSpPr>
          <p:nvPr>
            <p:ph idx="1"/>
          </p:nvPr>
        </p:nvSpPr>
        <p:spPr>
          <a:xfrm>
            <a:off x="457200" y="1798638"/>
            <a:ext cx="8229600" cy="4525962"/>
          </a:xfrm>
        </p:spPr>
        <p:txBody>
          <a:bodyPr/>
          <a:lstStyle/>
          <a:p>
            <a:pPr>
              <a:buFontTx/>
              <a:buNone/>
              <a:defRPr/>
            </a:pPr>
            <a:r>
              <a:rPr lang="en-US" sz="2400" b="1" dirty="0"/>
              <a:t>When greeting a customer, use GNAP.</a:t>
            </a:r>
          </a:p>
          <a:p>
            <a:pPr>
              <a:buFontTx/>
              <a:buNone/>
              <a:defRPr/>
            </a:pPr>
            <a:endParaRPr lang="en-US" sz="1600" b="1" dirty="0"/>
          </a:p>
          <a:p>
            <a:pPr marL="457200" lvl="1" indent="0">
              <a:buFontTx/>
              <a:buNone/>
              <a:defRPr/>
            </a:pPr>
            <a:r>
              <a:rPr lang="en-US" sz="2400" b="1" dirty="0">
                <a:ea typeface="+mn-ea"/>
                <a:cs typeface="+mn-cs"/>
              </a:rPr>
              <a:t>Purpose</a:t>
            </a:r>
            <a:r>
              <a:rPr lang="en-US" sz="2400" dirty="0">
                <a:ea typeface="+mn-ea"/>
                <a:cs typeface="+mn-cs"/>
              </a:rPr>
              <a:t>:  GNAP is an acronym on how to properly introduce yourself. It’s practiced with a smile and a handshake. </a:t>
            </a:r>
          </a:p>
          <a:p>
            <a:pPr marL="457200" lvl="1" indent="0">
              <a:buFontTx/>
              <a:buNone/>
              <a:defRPr/>
            </a:pPr>
            <a:endParaRPr lang="en-US" sz="2400" dirty="0">
              <a:ea typeface="+mn-ea"/>
              <a:cs typeface="+mn-cs"/>
            </a:endParaRPr>
          </a:p>
          <a:p>
            <a:pPr lvl="1">
              <a:buFontTx/>
              <a:buNone/>
              <a:defRPr/>
            </a:pPr>
            <a:r>
              <a:rPr lang="en-US" sz="2400" b="1" dirty="0">
                <a:ea typeface="+mn-ea"/>
                <a:cs typeface="+mn-cs"/>
              </a:rPr>
              <a:t>G – greeting</a:t>
            </a:r>
            <a:r>
              <a:rPr lang="en-US" sz="2400" dirty="0">
                <a:ea typeface="+mn-ea"/>
                <a:cs typeface="+mn-cs"/>
              </a:rPr>
              <a:t>  - Hi, or Hello</a:t>
            </a:r>
          </a:p>
          <a:p>
            <a:pPr lvl="1">
              <a:buFontTx/>
              <a:buNone/>
              <a:defRPr/>
            </a:pPr>
            <a:r>
              <a:rPr lang="en-US" sz="2400" b="1" dirty="0">
                <a:ea typeface="+mn-ea"/>
                <a:cs typeface="+mn-cs"/>
              </a:rPr>
              <a:t>N – name</a:t>
            </a:r>
            <a:r>
              <a:rPr lang="en-US" sz="2400" dirty="0">
                <a:ea typeface="+mn-ea"/>
                <a:cs typeface="+mn-cs"/>
              </a:rPr>
              <a:t>  - what is your name</a:t>
            </a:r>
          </a:p>
          <a:p>
            <a:pPr lvl="1">
              <a:buFontTx/>
              <a:buNone/>
              <a:defRPr/>
            </a:pPr>
            <a:r>
              <a:rPr lang="en-US" sz="2400" b="1" dirty="0">
                <a:ea typeface="+mn-ea"/>
                <a:cs typeface="+mn-cs"/>
              </a:rPr>
              <a:t>A – affiliation</a:t>
            </a:r>
            <a:r>
              <a:rPr lang="en-US" sz="2400" dirty="0">
                <a:ea typeface="+mn-ea"/>
                <a:cs typeface="+mn-cs"/>
              </a:rPr>
              <a:t>  - what company/group do you represent</a:t>
            </a:r>
          </a:p>
          <a:p>
            <a:pPr lvl="1">
              <a:buFontTx/>
              <a:buNone/>
              <a:defRPr/>
            </a:pPr>
            <a:r>
              <a:rPr lang="en-US" sz="2400" b="1" dirty="0">
                <a:ea typeface="+mn-ea"/>
                <a:cs typeface="+mn-cs"/>
              </a:rPr>
              <a:t>P – purpose</a:t>
            </a:r>
            <a:r>
              <a:rPr lang="en-US" sz="2400" dirty="0">
                <a:ea typeface="+mn-ea"/>
                <a:cs typeface="+mn-cs"/>
              </a:rPr>
              <a:t> – why are you here/calling</a:t>
            </a:r>
            <a:br>
              <a:rPr lang="en-US" sz="2000" b="1" dirty="0">
                <a:ea typeface="+mn-ea"/>
                <a:cs typeface="+mn-cs"/>
              </a:rPr>
            </a:br>
            <a:br>
              <a:rPr lang="en-US" sz="2400" dirty="0">
                <a:ea typeface="+mn-ea"/>
                <a:cs typeface="+mn-cs"/>
              </a:rPr>
            </a:br>
            <a:endParaRPr lang="en-US" sz="2400" dirty="0">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left)">
                                      <p:cBhvr>
                                        <p:cTn id="10" dur="1000"/>
                                        <p:tgtEl>
                                          <p:spTgt spid="3">
                                            <p:txEl>
                                              <p:pRg st="2" end="2"/>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wipe(left)">
                                      <p:cBhvr>
                                        <p:cTn id="15" dur="1000"/>
                                        <p:tgtEl>
                                          <p:spTgt spid="3">
                                            <p:txEl>
                                              <p:pRg st="4" end="4"/>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wipe(left)">
                                      <p:cBhvr>
                                        <p:cTn id="20" dur="1000"/>
                                        <p:tgtEl>
                                          <p:spTgt spid="3">
                                            <p:txEl>
                                              <p:pRg st="5" end="5"/>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wipe(left)">
                                      <p:cBhvr>
                                        <p:cTn id="25" dur="1000"/>
                                        <p:tgtEl>
                                          <p:spTgt spid="3">
                                            <p:txEl>
                                              <p:pRg st="6" end="6"/>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22" presetClass="entr" presetSubtype="8" fill="hold" grpId="0" nodeType="click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wipe(left)">
                                      <p:cBhvr>
                                        <p:cTn id="30"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POINTS" val="1"/>
  <p:tag name="TIME" val="15"/>
  <p:tag name="QUESTION" val="1"/>
  <p:tag name="TYPE" val="0"/>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Trek</Template>
  <TotalTime>10555</TotalTime>
  <Words>1262</Words>
  <Application>Microsoft Office PowerPoint</Application>
  <PresentationFormat>On-screen Show (4:3)</PresentationFormat>
  <Paragraphs>123</Paragraphs>
  <Slides>22</Slides>
  <Notes>0</Notes>
  <HiddenSlides>0</HiddenSlides>
  <MMClips>3</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Verdana</vt:lpstr>
      <vt:lpstr>Arial</vt:lpstr>
      <vt:lpstr>Webdings</vt:lpstr>
      <vt:lpstr>Symbol</vt:lpstr>
      <vt:lpstr>Default Design</vt:lpstr>
      <vt:lpstr>What Is Selling?</vt:lpstr>
      <vt:lpstr>What Is Selling? </vt:lpstr>
      <vt:lpstr>Put the Terms in order of steps</vt:lpstr>
      <vt:lpstr>The Selling Process </vt:lpstr>
      <vt:lpstr>The Selling Process </vt:lpstr>
      <vt:lpstr>Two Types of Customers in Selling</vt:lpstr>
      <vt:lpstr>1.  Approaching the Customer </vt:lpstr>
      <vt:lpstr>PowerPoint Presentation</vt:lpstr>
      <vt:lpstr>GREET THE CUSTOMER</vt:lpstr>
      <vt:lpstr>PowerPoint Presentation</vt:lpstr>
      <vt:lpstr>GNAP Examples</vt:lpstr>
      <vt:lpstr>You Try</vt:lpstr>
      <vt:lpstr>PowerPoint Presentation</vt:lpstr>
      <vt:lpstr>PowerPoint Presentation</vt:lpstr>
      <vt:lpstr>The Approach in Business-to-Business Selling</vt:lpstr>
      <vt:lpstr>Approach in Retail Selling</vt:lpstr>
      <vt:lpstr>The Bad Salesman</vt:lpstr>
      <vt:lpstr>The Approach in Retail Selling </vt:lpstr>
      <vt:lpstr>Greeting the Customer</vt:lpstr>
      <vt:lpstr>Service Approach</vt:lpstr>
      <vt:lpstr>Greeting approach</vt:lpstr>
      <vt:lpstr>Merchandise Approach</vt:lpstr>
    </vt:vector>
  </TitlesOfParts>
  <Company>IdeaWork Studios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Jay Schwartz</dc:creator>
  <cp:lastModifiedBy>Cassie Vetter</cp:lastModifiedBy>
  <cp:revision>167</cp:revision>
  <cp:lastPrinted>2020-03-18T20:40:54Z</cp:lastPrinted>
  <dcterms:created xsi:type="dcterms:W3CDTF">2005-03-05T18:30:39Z</dcterms:created>
  <dcterms:modified xsi:type="dcterms:W3CDTF">2023-04-18T12:15:42Z</dcterms:modified>
</cp:coreProperties>
</file>